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9" r:id="rId13"/>
    <p:sldId id="270" r:id="rId14"/>
    <p:sldId id="272" r:id="rId15"/>
    <p:sldId id="271"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2"/>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6E47D-C9CF-4157-9A14-458A3D9FE176}" type="doc">
      <dgm:prSet loTypeId="urn:microsoft.com/office/officeart/2005/8/layout/hProcess9" loCatId="process" qsTypeId="urn:microsoft.com/office/officeart/2005/8/quickstyle/simple1" qsCatId="simple" csTypeId="urn:microsoft.com/office/officeart/2005/8/colors/accent2_5" csCatId="accent2" phldr="1"/>
      <dgm:spPr/>
    </dgm:pt>
    <dgm:pt modelId="{9122C7FA-6F18-4680-A86C-285FCFD9A23F}">
      <dgm:prSet phldrT="[Texto]"/>
      <dgm:spPr/>
      <dgm:t>
        <a:bodyPr/>
        <a:lstStyle/>
        <a:p>
          <a:r>
            <a:rPr lang="es-MX" dirty="0"/>
            <a:t>Primera razón</a:t>
          </a:r>
          <a:endParaRPr lang="es-CL" dirty="0"/>
        </a:p>
      </dgm:t>
    </dgm:pt>
    <dgm:pt modelId="{64BB9D52-3B25-4B02-9D71-1ACDB7AFDA9B}" type="parTrans" cxnId="{698F0A41-8A2D-43B2-AF2E-C48C610B986C}">
      <dgm:prSet/>
      <dgm:spPr/>
      <dgm:t>
        <a:bodyPr/>
        <a:lstStyle/>
        <a:p>
          <a:endParaRPr lang="es-CL"/>
        </a:p>
      </dgm:t>
    </dgm:pt>
    <dgm:pt modelId="{0A6CCFF7-FC2B-432F-B43E-6DB43284F3BE}" type="sibTrans" cxnId="{698F0A41-8A2D-43B2-AF2E-C48C610B986C}">
      <dgm:prSet/>
      <dgm:spPr/>
      <dgm:t>
        <a:bodyPr/>
        <a:lstStyle/>
        <a:p>
          <a:endParaRPr lang="es-CL"/>
        </a:p>
      </dgm:t>
    </dgm:pt>
    <dgm:pt modelId="{054BD53B-72F3-4F61-988C-9CF825456AC5}">
      <dgm:prSet phldrT="[Texto]"/>
      <dgm:spPr/>
      <dgm:t>
        <a:bodyPr/>
        <a:lstStyle/>
        <a:p>
          <a:r>
            <a:rPr lang="es-MX" dirty="0"/>
            <a:t>Decisiones</a:t>
          </a:r>
          <a:endParaRPr lang="es-CL" dirty="0"/>
        </a:p>
      </dgm:t>
    </dgm:pt>
    <dgm:pt modelId="{4594F4E3-E7E0-4E22-9A90-3BA610EDBB1A}" type="parTrans" cxnId="{C3D31818-2204-45AA-A6A8-685473B168F8}">
      <dgm:prSet/>
      <dgm:spPr/>
      <dgm:t>
        <a:bodyPr/>
        <a:lstStyle/>
        <a:p>
          <a:endParaRPr lang="es-CL"/>
        </a:p>
      </dgm:t>
    </dgm:pt>
    <dgm:pt modelId="{052DEC39-2F5C-4DC9-AAB7-0DB13270775C}" type="sibTrans" cxnId="{C3D31818-2204-45AA-A6A8-685473B168F8}">
      <dgm:prSet/>
      <dgm:spPr/>
      <dgm:t>
        <a:bodyPr/>
        <a:lstStyle/>
        <a:p>
          <a:endParaRPr lang="es-CL"/>
        </a:p>
      </dgm:t>
    </dgm:pt>
    <dgm:pt modelId="{B36B6356-56CB-44BE-B5F7-52EA16FB8917}">
      <dgm:prSet phldrT="[Texto]"/>
      <dgm:spPr/>
      <dgm:t>
        <a:bodyPr/>
        <a:lstStyle/>
        <a:p>
          <a:r>
            <a:rPr lang="es-MX" dirty="0"/>
            <a:t>Acción</a:t>
          </a:r>
          <a:endParaRPr lang="es-CL" dirty="0"/>
        </a:p>
      </dgm:t>
    </dgm:pt>
    <dgm:pt modelId="{9FEE98EE-003D-4A89-BD3A-708EACC6CE73}" type="parTrans" cxnId="{CD8A9575-48C2-4FE0-A503-A1B46A004FE7}">
      <dgm:prSet/>
      <dgm:spPr/>
      <dgm:t>
        <a:bodyPr/>
        <a:lstStyle/>
        <a:p>
          <a:endParaRPr lang="es-CL"/>
        </a:p>
      </dgm:t>
    </dgm:pt>
    <dgm:pt modelId="{7C98D330-27A2-4614-BADA-A84900801FA3}" type="sibTrans" cxnId="{CD8A9575-48C2-4FE0-A503-A1B46A004FE7}">
      <dgm:prSet/>
      <dgm:spPr/>
      <dgm:t>
        <a:bodyPr/>
        <a:lstStyle/>
        <a:p>
          <a:endParaRPr lang="es-CL"/>
        </a:p>
      </dgm:t>
    </dgm:pt>
    <dgm:pt modelId="{E19F41EF-C813-4BDE-9D6D-231AA75C6340}" type="pres">
      <dgm:prSet presAssocID="{0AD6E47D-C9CF-4157-9A14-458A3D9FE176}" presName="CompostProcess" presStyleCnt="0">
        <dgm:presLayoutVars>
          <dgm:dir/>
          <dgm:resizeHandles val="exact"/>
        </dgm:presLayoutVars>
      </dgm:prSet>
      <dgm:spPr/>
    </dgm:pt>
    <dgm:pt modelId="{5172E2E7-3473-464E-8609-C2B2BB1AF1B2}" type="pres">
      <dgm:prSet presAssocID="{0AD6E47D-C9CF-4157-9A14-458A3D9FE176}" presName="arrow" presStyleLbl="bgShp" presStyleIdx="0" presStyleCnt="1"/>
      <dgm:spPr/>
    </dgm:pt>
    <dgm:pt modelId="{26D44FF9-78DA-48C3-AEEA-C41A25FCBB4A}" type="pres">
      <dgm:prSet presAssocID="{0AD6E47D-C9CF-4157-9A14-458A3D9FE176}" presName="linearProcess" presStyleCnt="0"/>
      <dgm:spPr/>
    </dgm:pt>
    <dgm:pt modelId="{1DCE857D-2FE9-4F89-B09C-9CD9979F5BDD}" type="pres">
      <dgm:prSet presAssocID="{9122C7FA-6F18-4680-A86C-285FCFD9A23F}" presName="textNode" presStyleLbl="node1" presStyleIdx="0" presStyleCnt="3">
        <dgm:presLayoutVars>
          <dgm:bulletEnabled val="1"/>
        </dgm:presLayoutVars>
      </dgm:prSet>
      <dgm:spPr/>
    </dgm:pt>
    <dgm:pt modelId="{C9659021-A8EA-4EE8-BD7B-6D6D1CA0800F}" type="pres">
      <dgm:prSet presAssocID="{0A6CCFF7-FC2B-432F-B43E-6DB43284F3BE}" presName="sibTrans" presStyleCnt="0"/>
      <dgm:spPr/>
    </dgm:pt>
    <dgm:pt modelId="{4FC7888F-8784-469F-9146-18EB8DFBB5D2}" type="pres">
      <dgm:prSet presAssocID="{054BD53B-72F3-4F61-988C-9CF825456AC5}" presName="textNode" presStyleLbl="node1" presStyleIdx="1" presStyleCnt="3">
        <dgm:presLayoutVars>
          <dgm:bulletEnabled val="1"/>
        </dgm:presLayoutVars>
      </dgm:prSet>
      <dgm:spPr/>
    </dgm:pt>
    <dgm:pt modelId="{2D9C6247-FA32-439E-A3CC-D60618CDC3FA}" type="pres">
      <dgm:prSet presAssocID="{052DEC39-2F5C-4DC9-AAB7-0DB13270775C}" presName="sibTrans" presStyleCnt="0"/>
      <dgm:spPr/>
    </dgm:pt>
    <dgm:pt modelId="{834C0229-A943-4F85-9301-A85754B3E4FE}" type="pres">
      <dgm:prSet presAssocID="{B36B6356-56CB-44BE-B5F7-52EA16FB8917}" presName="textNode" presStyleLbl="node1" presStyleIdx="2" presStyleCnt="3">
        <dgm:presLayoutVars>
          <dgm:bulletEnabled val="1"/>
        </dgm:presLayoutVars>
      </dgm:prSet>
      <dgm:spPr/>
    </dgm:pt>
  </dgm:ptLst>
  <dgm:cxnLst>
    <dgm:cxn modelId="{C3D31818-2204-45AA-A6A8-685473B168F8}" srcId="{0AD6E47D-C9CF-4157-9A14-458A3D9FE176}" destId="{054BD53B-72F3-4F61-988C-9CF825456AC5}" srcOrd="1" destOrd="0" parTransId="{4594F4E3-E7E0-4E22-9A90-3BA610EDBB1A}" sibTransId="{052DEC39-2F5C-4DC9-AAB7-0DB13270775C}"/>
    <dgm:cxn modelId="{A9D20C5D-EB86-41A4-9F5C-9764D2BB6E5F}" type="presOf" srcId="{054BD53B-72F3-4F61-988C-9CF825456AC5}" destId="{4FC7888F-8784-469F-9146-18EB8DFBB5D2}" srcOrd="0" destOrd="0" presId="urn:microsoft.com/office/officeart/2005/8/layout/hProcess9"/>
    <dgm:cxn modelId="{698F0A41-8A2D-43B2-AF2E-C48C610B986C}" srcId="{0AD6E47D-C9CF-4157-9A14-458A3D9FE176}" destId="{9122C7FA-6F18-4680-A86C-285FCFD9A23F}" srcOrd="0" destOrd="0" parTransId="{64BB9D52-3B25-4B02-9D71-1ACDB7AFDA9B}" sibTransId="{0A6CCFF7-FC2B-432F-B43E-6DB43284F3BE}"/>
    <dgm:cxn modelId="{CD8A9575-48C2-4FE0-A503-A1B46A004FE7}" srcId="{0AD6E47D-C9CF-4157-9A14-458A3D9FE176}" destId="{B36B6356-56CB-44BE-B5F7-52EA16FB8917}" srcOrd="2" destOrd="0" parTransId="{9FEE98EE-003D-4A89-BD3A-708EACC6CE73}" sibTransId="{7C98D330-27A2-4614-BADA-A84900801FA3}"/>
    <dgm:cxn modelId="{A2CEA98B-B4C0-41A7-90D6-B2BFE2415D11}" type="presOf" srcId="{0AD6E47D-C9CF-4157-9A14-458A3D9FE176}" destId="{E19F41EF-C813-4BDE-9D6D-231AA75C6340}" srcOrd="0" destOrd="0" presId="urn:microsoft.com/office/officeart/2005/8/layout/hProcess9"/>
    <dgm:cxn modelId="{965479CA-1AB8-4DE0-88B3-611E80E9715F}" type="presOf" srcId="{B36B6356-56CB-44BE-B5F7-52EA16FB8917}" destId="{834C0229-A943-4F85-9301-A85754B3E4FE}" srcOrd="0" destOrd="0" presId="urn:microsoft.com/office/officeart/2005/8/layout/hProcess9"/>
    <dgm:cxn modelId="{25CADDD9-59DD-4502-B822-962177279E91}" type="presOf" srcId="{9122C7FA-6F18-4680-A86C-285FCFD9A23F}" destId="{1DCE857D-2FE9-4F89-B09C-9CD9979F5BDD}" srcOrd="0" destOrd="0" presId="urn:microsoft.com/office/officeart/2005/8/layout/hProcess9"/>
    <dgm:cxn modelId="{6D0D68C5-A9AD-4DB0-A3D6-E2D23BA4B89E}" type="presParOf" srcId="{E19F41EF-C813-4BDE-9D6D-231AA75C6340}" destId="{5172E2E7-3473-464E-8609-C2B2BB1AF1B2}" srcOrd="0" destOrd="0" presId="urn:microsoft.com/office/officeart/2005/8/layout/hProcess9"/>
    <dgm:cxn modelId="{642409C2-B451-4E5C-AD2F-D1BC486121B4}" type="presParOf" srcId="{E19F41EF-C813-4BDE-9D6D-231AA75C6340}" destId="{26D44FF9-78DA-48C3-AEEA-C41A25FCBB4A}" srcOrd="1" destOrd="0" presId="urn:microsoft.com/office/officeart/2005/8/layout/hProcess9"/>
    <dgm:cxn modelId="{1BC4147B-34F5-46DD-9067-B867BEA1C278}" type="presParOf" srcId="{26D44FF9-78DA-48C3-AEEA-C41A25FCBB4A}" destId="{1DCE857D-2FE9-4F89-B09C-9CD9979F5BDD}" srcOrd="0" destOrd="0" presId="urn:microsoft.com/office/officeart/2005/8/layout/hProcess9"/>
    <dgm:cxn modelId="{198E4D81-8608-483B-90A1-4B92EF30E80B}" type="presParOf" srcId="{26D44FF9-78DA-48C3-AEEA-C41A25FCBB4A}" destId="{C9659021-A8EA-4EE8-BD7B-6D6D1CA0800F}" srcOrd="1" destOrd="0" presId="urn:microsoft.com/office/officeart/2005/8/layout/hProcess9"/>
    <dgm:cxn modelId="{A9FC20EE-3688-4B32-93E7-B18B48FC354C}" type="presParOf" srcId="{26D44FF9-78DA-48C3-AEEA-C41A25FCBB4A}" destId="{4FC7888F-8784-469F-9146-18EB8DFBB5D2}" srcOrd="2" destOrd="0" presId="urn:microsoft.com/office/officeart/2005/8/layout/hProcess9"/>
    <dgm:cxn modelId="{D86EC6DA-F308-4AB8-8A08-530E638A29A6}" type="presParOf" srcId="{26D44FF9-78DA-48C3-AEEA-C41A25FCBB4A}" destId="{2D9C6247-FA32-439E-A3CC-D60618CDC3FA}" srcOrd="3" destOrd="0" presId="urn:microsoft.com/office/officeart/2005/8/layout/hProcess9"/>
    <dgm:cxn modelId="{7D8882D6-D184-4DE3-A4CA-49F2EF23DFAA}" type="presParOf" srcId="{26D44FF9-78DA-48C3-AEEA-C41A25FCBB4A}" destId="{834C0229-A943-4F85-9301-A85754B3E4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6E47D-C9CF-4157-9A14-458A3D9FE176}" type="doc">
      <dgm:prSet loTypeId="urn:microsoft.com/office/officeart/2005/8/layout/hProcess9" loCatId="process" qsTypeId="urn:microsoft.com/office/officeart/2005/8/quickstyle/simple1" qsCatId="simple" csTypeId="urn:microsoft.com/office/officeart/2005/8/colors/accent1_2" csCatId="accent1" phldr="1"/>
      <dgm:spPr/>
    </dgm:pt>
    <dgm:pt modelId="{9122C7FA-6F18-4680-A86C-285FCFD9A23F}">
      <dgm:prSet phldrT="[Texto]"/>
      <dgm:spPr/>
      <dgm:t>
        <a:bodyPr/>
        <a:lstStyle/>
        <a:p>
          <a:r>
            <a:rPr lang="es-MX" dirty="0"/>
            <a:t>Rutinas</a:t>
          </a:r>
          <a:endParaRPr lang="es-CL" dirty="0"/>
        </a:p>
      </dgm:t>
    </dgm:pt>
    <dgm:pt modelId="{64BB9D52-3B25-4B02-9D71-1ACDB7AFDA9B}" type="parTrans" cxnId="{698F0A41-8A2D-43B2-AF2E-C48C610B986C}">
      <dgm:prSet/>
      <dgm:spPr/>
      <dgm:t>
        <a:bodyPr/>
        <a:lstStyle/>
        <a:p>
          <a:endParaRPr lang="es-CL"/>
        </a:p>
      </dgm:t>
    </dgm:pt>
    <dgm:pt modelId="{0A6CCFF7-FC2B-432F-B43E-6DB43284F3BE}" type="sibTrans" cxnId="{698F0A41-8A2D-43B2-AF2E-C48C610B986C}">
      <dgm:prSet/>
      <dgm:spPr/>
      <dgm:t>
        <a:bodyPr/>
        <a:lstStyle/>
        <a:p>
          <a:endParaRPr lang="es-CL"/>
        </a:p>
      </dgm:t>
    </dgm:pt>
    <dgm:pt modelId="{054BD53B-72F3-4F61-988C-9CF825456AC5}">
      <dgm:prSet phldrT="[Texto]"/>
      <dgm:spPr/>
      <dgm:t>
        <a:bodyPr/>
        <a:lstStyle/>
        <a:p>
          <a:r>
            <a:rPr lang="es-MX" dirty="0"/>
            <a:t>Ejecutamos</a:t>
          </a:r>
          <a:endParaRPr lang="es-CL" dirty="0"/>
        </a:p>
      </dgm:t>
    </dgm:pt>
    <dgm:pt modelId="{4594F4E3-E7E0-4E22-9A90-3BA610EDBB1A}" type="parTrans" cxnId="{C3D31818-2204-45AA-A6A8-685473B168F8}">
      <dgm:prSet/>
      <dgm:spPr/>
      <dgm:t>
        <a:bodyPr/>
        <a:lstStyle/>
        <a:p>
          <a:endParaRPr lang="es-CL"/>
        </a:p>
      </dgm:t>
    </dgm:pt>
    <dgm:pt modelId="{052DEC39-2F5C-4DC9-AAB7-0DB13270775C}" type="sibTrans" cxnId="{C3D31818-2204-45AA-A6A8-685473B168F8}">
      <dgm:prSet/>
      <dgm:spPr/>
      <dgm:t>
        <a:bodyPr/>
        <a:lstStyle/>
        <a:p>
          <a:endParaRPr lang="es-CL"/>
        </a:p>
      </dgm:t>
    </dgm:pt>
    <dgm:pt modelId="{B36B6356-56CB-44BE-B5F7-52EA16FB8917}">
      <dgm:prSet phldrT="[Texto]"/>
      <dgm:spPr/>
      <dgm:t>
        <a:bodyPr/>
        <a:lstStyle/>
        <a:p>
          <a:r>
            <a:rPr lang="es-MX" dirty="0"/>
            <a:t>Automáticas</a:t>
          </a:r>
          <a:endParaRPr lang="es-CL" dirty="0"/>
        </a:p>
      </dgm:t>
    </dgm:pt>
    <dgm:pt modelId="{9FEE98EE-003D-4A89-BD3A-708EACC6CE73}" type="parTrans" cxnId="{CD8A9575-48C2-4FE0-A503-A1B46A004FE7}">
      <dgm:prSet/>
      <dgm:spPr/>
      <dgm:t>
        <a:bodyPr/>
        <a:lstStyle/>
        <a:p>
          <a:endParaRPr lang="es-CL"/>
        </a:p>
      </dgm:t>
    </dgm:pt>
    <dgm:pt modelId="{7C98D330-27A2-4614-BADA-A84900801FA3}" type="sibTrans" cxnId="{CD8A9575-48C2-4FE0-A503-A1B46A004FE7}">
      <dgm:prSet/>
      <dgm:spPr/>
      <dgm:t>
        <a:bodyPr/>
        <a:lstStyle/>
        <a:p>
          <a:endParaRPr lang="es-CL"/>
        </a:p>
      </dgm:t>
    </dgm:pt>
    <dgm:pt modelId="{E19F41EF-C813-4BDE-9D6D-231AA75C6340}" type="pres">
      <dgm:prSet presAssocID="{0AD6E47D-C9CF-4157-9A14-458A3D9FE176}" presName="CompostProcess" presStyleCnt="0">
        <dgm:presLayoutVars>
          <dgm:dir/>
          <dgm:resizeHandles val="exact"/>
        </dgm:presLayoutVars>
      </dgm:prSet>
      <dgm:spPr/>
    </dgm:pt>
    <dgm:pt modelId="{5172E2E7-3473-464E-8609-C2B2BB1AF1B2}" type="pres">
      <dgm:prSet presAssocID="{0AD6E47D-C9CF-4157-9A14-458A3D9FE176}" presName="arrow" presStyleLbl="bgShp" presStyleIdx="0" presStyleCnt="1"/>
      <dgm:spPr/>
    </dgm:pt>
    <dgm:pt modelId="{26D44FF9-78DA-48C3-AEEA-C41A25FCBB4A}" type="pres">
      <dgm:prSet presAssocID="{0AD6E47D-C9CF-4157-9A14-458A3D9FE176}" presName="linearProcess" presStyleCnt="0"/>
      <dgm:spPr/>
    </dgm:pt>
    <dgm:pt modelId="{1DCE857D-2FE9-4F89-B09C-9CD9979F5BDD}" type="pres">
      <dgm:prSet presAssocID="{9122C7FA-6F18-4680-A86C-285FCFD9A23F}" presName="textNode" presStyleLbl="node1" presStyleIdx="0" presStyleCnt="3">
        <dgm:presLayoutVars>
          <dgm:bulletEnabled val="1"/>
        </dgm:presLayoutVars>
      </dgm:prSet>
      <dgm:spPr/>
    </dgm:pt>
    <dgm:pt modelId="{C9659021-A8EA-4EE8-BD7B-6D6D1CA0800F}" type="pres">
      <dgm:prSet presAssocID="{0A6CCFF7-FC2B-432F-B43E-6DB43284F3BE}" presName="sibTrans" presStyleCnt="0"/>
      <dgm:spPr/>
    </dgm:pt>
    <dgm:pt modelId="{4FC7888F-8784-469F-9146-18EB8DFBB5D2}" type="pres">
      <dgm:prSet presAssocID="{054BD53B-72F3-4F61-988C-9CF825456AC5}" presName="textNode" presStyleLbl="node1" presStyleIdx="1" presStyleCnt="3">
        <dgm:presLayoutVars>
          <dgm:bulletEnabled val="1"/>
        </dgm:presLayoutVars>
      </dgm:prSet>
      <dgm:spPr/>
    </dgm:pt>
    <dgm:pt modelId="{2D9C6247-FA32-439E-A3CC-D60618CDC3FA}" type="pres">
      <dgm:prSet presAssocID="{052DEC39-2F5C-4DC9-AAB7-0DB13270775C}" presName="sibTrans" presStyleCnt="0"/>
      <dgm:spPr/>
    </dgm:pt>
    <dgm:pt modelId="{834C0229-A943-4F85-9301-A85754B3E4FE}" type="pres">
      <dgm:prSet presAssocID="{B36B6356-56CB-44BE-B5F7-52EA16FB8917}" presName="textNode" presStyleLbl="node1" presStyleIdx="2" presStyleCnt="3">
        <dgm:presLayoutVars>
          <dgm:bulletEnabled val="1"/>
        </dgm:presLayoutVars>
      </dgm:prSet>
      <dgm:spPr/>
    </dgm:pt>
  </dgm:ptLst>
  <dgm:cxnLst>
    <dgm:cxn modelId="{C3D31818-2204-45AA-A6A8-685473B168F8}" srcId="{0AD6E47D-C9CF-4157-9A14-458A3D9FE176}" destId="{054BD53B-72F3-4F61-988C-9CF825456AC5}" srcOrd="1" destOrd="0" parTransId="{4594F4E3-E7E0-4E22-9A90-3BA610EDBB1A}" sibTransId="{052DEC39-2F5C-4DC9-AAB7-0DB13270775C}"/>
    <dgm:cxn modelId="{A9D20C5D-EB86-41A4-9F5C-9764D2BB6E5F}" type="presOf" srcId="{054BD53B-72F3-4F61-988C-9CF825456AC5}" destId="{4FC7888F-8784-469F-9146-18EB8DFBB5D2}" srcOrd="0" destOrd="0" presId="urn:microsoft.com/office/officeart/2005/8/layout/hProcess9"/>
    <dgm:cxn modelId="{698F0A41-8A2D-43B2-AF2E-C48C610B986C}" srcId="{0AD6E47D-C9CF-4157-9A14-458A3D9FE176}" destId="{9122C7FA-6F18-4680-A86C-285FCFD9A23F}" srcOrd="0" destOrd="0" parTransId="{64BB9D52-3B25-4B02-9D71-1ACDB7AFDA9B}" sibTransId="{0A6CCFF7-FC2B-432F-B43E-6DB43284F3BE}"/>
    <dgm:cxn modelId="{CD8A9575-48C2-4FE0-A503-A1B46A004FE7}" srcId="{0AD6E47D-C9CF-4157-9A14-458A3D9FE176}" destId="{B36B6356-56CB-44BE-B5F7-52EA16FB8917}" srcOrd="2" destOrd="0" parTransId="{9FEE98EE-003D-4A89-BD3A-708EACC6CE73}" sibTransId="{7C98D330-27A2-4614-BADA-A84900801FA3}"/>
    <dgm:cxn modelId="{A2CEA98B-B4C0-41A7-90D6-B2BFE2415D11}" type="presOf" srcId="{0AD6E47D-C9CF-4157-9A14-458A3D9FE176}" destId="{E19F41EF-C813-4BDE-9D6D-231AA75C6340}" srcOrd="0" destOrd="0" presId="urn:microsoft.com/office/officeart/2005/8/layout/hProcess9"/>
    <dgm:cxn modelId="{965479CA-1AB8-4DE0-88B3-611E80E9715F}" type="presOf" srcId="{B36B6356-56CB-44BE-B5F7-52EA16FB8917}" destId="{834C0229-A943-4F85-9301-A85754B3E4FE}" srcOrd="0" destOrd="0" presId="urn:microsoft.com/office/officeart/2005/8/layout/hProcess9"/>
    <dgm:cxn modelId="{25CADDD9-59DD-4502-B822-962177279E91}" type="presOf" srcId="{9122C7FA-6F18-4680-A86C-285FCFD9A23F}" destId="{1DCE857D-2FE9-4F89-B09C-9CD9979F5BDD}" srcOrd="0" destOrd="0" presId="urn:microsoft.com/office/officeart/2005/8/layout/hProcess9"/>
    <dgm:cxn modelId="{6D0D68C5-A9AD-4DB0-A3D6-E2D23BA4B89E}" type="presParOf" srcId="{E19F41EF-C813-4BDE-9D6D-231AA75C6340}" destId="{5172E2E7-3473-464E-8609-C2B2BB1AF1B2}" srcOrd="0" destOrd="0" presId="urn:microsoft.com/office/officeart/2005/8/layout/hProcess9"/>
    <dgm:cxn modelId="{642409C2-B451-4E5C-AD2F-D1BC486121B4}" type="presParOf" srcId="{E19F41EF-C813-4BDE-9D6D-231AA75C6340}" destId="{26D44FF9-78DA-48C3-AEEA-C41A25FCBB4A}" srcOrd="1" destOrd="0" presId="urn:microsoft.com/office/officeart/2005/8/layout/hProcess9"/>
    <dgm:cxn modelId="{1BC4147B-34F5-46DD-9067-B867BEA1C278}" type="presParOf" srcId="{26D44FF9-78DA-48C3-AEEA-C41A25FCBB4A}" destId="{1DCE857D-2FE9-4F89-B09C-9CD9979F5BDD}" srcOrd="0" destOrd="0" presId="urn:microsoft.com/office/officeart/2005/8/layout/hProcess9"/>
    <dgm:cxn modelId="{198E4D81-8608-483B-90A1-4B92EF30E80B}" type="presParOf" srcId="{26D44FF9-78DA-48C3-AEEA-C41A25FCBB4A}" destId="{C9659021-A8EA-4EE8-BD7B-6D6D1CA0800F}" srcOrd="1" destOrd="0" presId="urn:microsoft.com/office/officeart/2005/8/layout/hProcess9"/>
    <dgm:cxn modelId="{A9FC20EE-3688-4B32-93E7-B18B48FC354C}" type="presParOf" srcId="{26D44FF9-78DA-48C3-AEEA-C41A25FCBB4A}" destId="{4FC7888F-8784-469F-9146-18EB8DFBB5D2}" srcOrd="2" destOrd="0" presId="urn:microsoft.com/office/officeart/2005/8/layout/hProcess9"/>
    <dgm:cxn modelId="{D86EC6DA-F308-4AB8-8A08-530E638A29A6}" type="presParOf" srcId="{26D44FF9-78DA-48C3-AEEA-C41A25FCBB4A}" destId="{2D9C6247-FA32-439E-A3CC-D60618CDC3FA}" srcOrd="3" destOrd="0" presId="urn:microsoft.com/office/officeart/2005/8/layout/hProcess9"/>
    <dgm:cxn modelId="{7D8882D6-D184-4DE3-A4CA-49F2EF23DFAA}" type="presParOf" srcId="{26D44FF9-78DA-48C3-AEEA-C41A25FCBB4A}" destId="{834C0229-A943-4F85-9301-A85754B3E4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2E2E7-3473-464E-8609-C2B2BB1AF1B2}">
      <dsp:nvSpPr>
        <dsp:cNvPr id="0" name=""/>
        <dsp:cNvSpPr/>
      </dsp:nvSpPr>
      <dsp:spPr>
        <a:xfrm>
          <a:off x="754379" y="0"/>
          <a:ext cx="8549640" cy="40513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E857D-2FE9-4F89-B09C-9CD9979F5BDD}">
      <dsp:nvSpPr>
        <dsp:cNvPr id="0" name=""/>
        <dsp:cNvSpPr/>
      </dsp:nvSpPr>
      <dsp:spPr>
        <a:xfrm>
          <a:off x="231814" y="1215389"/>
          <a:ext cx="3017520" cy="162052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MX" sz="4200" kern="1200" dirty="0"/>
            <a:t>Primera razón</a:t>
          </a:r>
          <a:endParaRPr lang="es-CL" sz="4200" kern="1200" dirty="0"/>
        </a:p>
      </dsp:txBody>
      <dsp:txXfrm>
        <a:off x="310921" y="1294496"/>
        <a:ext cx="2859306" cy="1462306"/>
      </dsp:txXfrm>
    </dsp:sp>
    <dsp:sp modelId="{4FC7888F-8784-469F-9146-18EB8DFBB5D2}">
      <dsp:nvSpPr>
        <dsp:cNvPr id="0" name=""/>
        <dsp:cNvSpPr/>
      </dsp:nvSpPr>
      <dsp:spPr>
        <a:xfrm>
          <a:off x="3520439" y="1215389"/>
          <a:ext cx="3017520" cy="1620520"/>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MX" sz="4200" kern="1200" dirty="0"/>
            <a:t>Decisiones</a:t>
          </a:r>
          <a:endParaRPr lang="es-CL" sz="4200" kern="1200" dirty="0"/>
        </a:p>
      </dsp:txBody>
      <dsp:txXfrm>
        <a:off x="3599546" y="1294496"/>
        <a:ext cx="2859306" cy="1462306"/>
      </dsp:txXfrm>
    </dsp:sp>
    <dsp:sp modelId="{834C0229-A943-4F85-9301-A85754B3E4FE}">
      <dsp:nvSpPr>
        <dsp:cNvPr id="0" name=""/>
        <dsp:cNvSpPr/>
      </dsp:nvSpPr>
      <dsp:spPr>
        <a:xfrm>
          <a:off x="6809065" y="1215389"/>
          <a:ext cx="3017520" cy="1620520"/>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MX" sz="4200" kern="1200" dirty="0"/>
            <a:t>Acción</a:t>
          </a:r>
          <a:endParaRPr lang="es-CL" sz="4200" kern="1200" dirty="0"/>
        </a:p>
      </dsp:txBody>
      <dsp:txXfrm>
        <a:off x="6888172" y="1294496"/>
        <a:ext cx="2859306" cy="1462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2E2E7-3473-464E-8609-C2B2BB1AF1B2}">
      <dsp:nvSpPr>
        <dsp:cNvPr id="0" name=""/>
        <dsp:cNvSpPr/>
      </dsp:nvSpPr>
      <dsp:spPr>
        <a:xfrm>
          <a:off x="754379" y="0"/>
          <a:ext cx="8549640" cy="40513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E857D-2FE9-4F89-B09C-9CD9979F5BDD}">
      <dsp:nvSpPr>
        <dsp:cNvPr id="0" name=""/>
        <dsp:cNvSpPr/>
      </dsp:nvSpPr>
      <dsp:spPr>
        <a:xfrm>
          <a:off x="2688" y="1215389"/>
          <a:ext cx="3150298" cy="1620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kern="1200" dirty="0"/>
            <a:t>Rutinas</a:t>
          </a:r>
          <a:endParaRPr lang="es-CL" sz="3800" kern="1200" dirty="0"/>
        </a:p>
      </dsp:txBody>
      <dsp:txXfrm>
        <a:off x="81795" y="1294496"/>
        <a:ext cx="2992084" cy="1462306"/>
      </dsp:txXfrm>
    </dsp:sp>
    <dsp:sp modelId="{4FC7888F-8784-469F-9146-18EB8DFBB5D2}">
      <dsp:nvSpPr>
        <dsp:cNvPr id="0" name=""/>
        <dsp:cNvSpPr/>
      </dsp:nvSpPr>
      <dsp:spPr>
        <a:xfrm>
          <a:off x="3454050" y="1215389"/>
          <a:ext cx="3150298" cy="1620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kern="1200" dirty="0"/>
            <a:t>Ejecutamos</a:t>
          </a:r>
          <a:endParaRPr lang="es-CL" sz="3800" kern="1200" dirty="0"/>
        </a:p>
      </dsp:txBody>
      <dsp:txXfrm>
        <a:off x="3533157" y="1294496"/>
        <a:ext cx="2992084" cy="1462306"/>
      </dsp:txXfrm>
    </dsp:sp>
    <dsp:sp modelId="{834C0229-A943-4F85-9301-A85754B3E4FE}">
      <dsp:nvSpPr>
        <dsp:cNvPr id="0" name=""/>
        <dsp:cNvSpPr/>
      </dsp:nvSpPr>
      <dsp:spPr>
        <a:xfrm>
          <a:off x="6905413" y="1215389"/>
          <a:ext cx="3150298" cy="1620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kern="1200" dirty="0"/>
            <a:t>Automáticas</a:t>
          </a:r>
          <a:endParaRPr lang="es-CL" sz="3800" kern="1200" dirty="0"/>
        </a:p>
      </dsp:txBody>
      <dsp:txXfrm>
        <a:off x="6984520" y="1294496"/>
        <a:ext cx="2992084" cy="14623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31430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08308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44732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147178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A2FC9F2D-F666-B140-916D-FB6810B7E80C}" type="datetimeFigureOut">
              <a:rPr lang="es-ES_tradnl" smtClean="0"/>
              <a:t>07/03/2024</a:t>
            </a:fld>
            <a:endParaRPr lang="es-ES_tradnl"/>
          </a:p>
        </p:txBody>
      </p:sp>
      <p:sp>
        <p:nvSpPr>
          <p:cNvPr id="5" name="Footer Placeholder 4"/>
          <p:cNvSpPr>
            <a:spLocks noGrp="1"/>
          </p:cNvSpPr>
          <p:nvPr>
            <p:ph type="ftr" sz="quarter" idx="11"/>
          </p:nvPr>
        </p:nvSpPr>
        <p:spPr>
          <a:xfrm>
            <a:off x="2182708" y="6272784"/>
            <a:ext cx="6327648" cy="365125"/>
          </a:xfrm>
        </p:spPr>
        <p:txBody>
          <a:bodyPr/>
          <a:lstStyle/>
          <a:p>
            <a:endParaRPr lang="es-ES_tradn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21440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149523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82090B4-F051-6646-A281-E674142A4098}" type="slidenum">
              <a:rPr lang="es-ES_tradnl" smtClean="0"/>
              <a:t>‹Nº›</a:t>
            </a:fld>
            <a:endParaRPr lang="es-ES_tradnl"/>
          </a:p>
        </p:txBody>
      </p:sp>
      <p:sp>
        <p:nvSpPr>
          <p:cNvPr id="10" name="Title 9"/>
          <p:cNvSpPr>
            <a:spLocks noGrp="1"/>
          </p:cNvSpPr>
          <p:nvPr>
            <p:ph type="title"/>
          </p:nvPr>
        </p:nvSpPr>
        <p:spPr/>
        <p:txBody>
          <a:bodyPr/>
          <a:lstStyle/>
          <a:p>
            <a:r>
              <a:rPr lang="es-MX"/>
              <a:t>Haz clic para modificar el estilo de título del patrón</a:t>
            </a:r>
            <a:endParaRPr lang="en-US" dirty="0"/>
          </a:p>
        </p:txBody>
      </p:sp>
    </p:spTree>
    <p:extLst>
      <p:ext uri="{BB962C8B-B14F-4D97-AF65-F5344CB8AC3E}">
        <p14:creationId xmlns:p14="http://schemas.microsoft.com/office/powerpoint/2010/main" val="302160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82090B4-F051-6646-A281-E674142A4098}" type="slidenum">
              <a:rPr lang="es-ES_tradnl" smtClean="0"/>
              <a:t>‹Nº›</a:t>
            </a:fld>
            <a:endParaRPr lang="es-ES_tradnl"/>
          </a:p>
        </p:txBody>
      </p:sp>
      <p:sp>
        <p:nvSpPr>
          <p:cNvPr id="6" name="Title 5"/>
          <p:cNvSpPr>
            <a:spLocks noGrp="1"/>
          </p:cNvSpPr>
          <p:nvPr>
            <p:ph type="title"/>
          </p:nvPr>
        </p:nvSpPr>
        <p:spPr/>
        <p:txBody>
          <a:bodyPr/>
          <a:lstStyle/>
          <a:p>
            <a:r>
              <a:rPr lang="es-MX"/>
              <a:t>Haz clic para modificar el estilo de título del patrón</a:t>
            </a:r>
            <a:endParaRPr lang="en-US"/>
          </a:p>
        </p:txBody>
      </p:sp>
    </p:spTree>
    <p:extLst>
      <p:ext uri="{BB962C8B-B14F-4D97-AF65-F5344CB8AC3E}">
        <p14:creationId xmlns:p14="http://schemas.microsoft.com/office/powerpoint/2010/main" val="1697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79224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MX"/>
              <a:t>Haz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A2FC9F2D-F666-B140-916D-FB6810B7E80C}" type="datetimeFigureOut">
              <a:rPr lang="es-ES_tradnl" smtClean="0"/>
              <a:t>07/03/2024</a:t>
            </a:fld>
            <a:endParaRPr lang="es-ES_tradnl"/>
          </a:p>
        </p:txBody>
      </p:sp>
      <p:sp>
        <p:nvSpPr>
          <p:cNvPr id="6" name="Footer Placeholder 5"/>
          <p:cNvSpPr>
            <a:spLocks noGrp="1"/>
          </p:cNvSpPr>
          <p:nvPr>
            <p:ph type="ftr" sz="quarter" idx="11"/>
          </p:nvPr>
        </p:nvSpPr>
        <p:spPr/>
        <p:txBody>
          <a:bodyPr/>
          <a:lstStyle/>
          <a:p>
            <a:endParaRPr lang="es-ES_tradn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71127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MX"/>
              <a:t>Haz clic para modificar el estilo de título del patrón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A2FC9F2D-F666-B140-916D-FB6810B7E80C}" type="datetimeFigureOut">
              <a:rPr lang="es-ES_tradnl" smtClean="0"/>
              <a:t>07/03/2024</a:t>
            </a:fld>
            <a:endParaRPr lang="es-ES_trad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204138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2FC9F2D-F666-B140-916D-FB6810B7E80C}" type="datetimeFigureOut">
              <a:rPr lang="es-ES_tradnl" smtClean="0"/>
              <a:t>07/03/2024</a:t>
            </a:fld>
            <a:endParaRPr lang="es-ES_trad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_tradn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382090B4-F051-6646-A281-E674142A4098}" type="slidenum">
              <a:rPr lang="es-ES_tradnl" smtClean="0"/>
              <a:t>‹Nº›</a:t>
            </a:fld>
            <a:endParaRPr lang="es-ES_tradnl"/>
          </a:p>
        </p:txBody>
      </p:sp>
    </p:spTree>
    <p:extLst>
      <p:ext uri="{BB962C8B-B14F-4D97-AF65-F5344CB8AC3E}">
        <p14:creationId xmlns:p14="http://schemas.microsoft.com/office/powerpoint/2010/main" val="55402724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diagramLayout" Target="../diagrams/layout1.xml" /><Relationship Id="rId7" Type="http://schemas.openxmlformats.org/officeDocument/2006/relationships/image" Target="../media/image6.jpe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3.xml.rels><?xml version="1.0" encoding="UTF-8" standalone="yes"?>
<Relationships xmlns="http://schemas.openxmlformats.org/package/2006/relationships"><Relationship Id="rId8" Type="http://schemas.openxmlformats.org/officeDocument/2006/relationships/image" Target="../media/image14.jpeg" /><Relationship Id="rId3" Type="http://schemas.openxmlformats.org/officeDocument/2006/relationships/diagramLayout" Target="../diagrams/layout2.xml" /><Relationship Id="rId7" Type="http://schemas.openxmlformats.org/officeDocument/2006/relationships/image" Target="../media/image6.jpe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4.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6.jpeg" /><Relationship Id="rId1" Type="http://schemas.openxmlformats.org/officeDocument/2006/relationships/slideLayout" Target="../slideLayouts/slideLayout2.xml" /><Relationship Id="rId5" Type="http://schemas.openxmlformats.org/officeDocument/2006/relationships/image" Target="../media/image17.png" /><Relationship Id="rId4" Type="http://schemas.openxmlformats.org/officeDocument/2006/relationships/image" Target="../media/image16.jpeg" /></Relationships>
</file>

<file path=ppt/slides/_rels/slide1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63F0F-4EA5-6347-0D1F-6CC5D0CCA8D9}"/>
              </a:ext>
            </a:extLst>
          </p:cNvPr>
          <p:cNvSpPr>
            <a:spLocks noGrp="1"/>
          </p:cNvSpPr>
          <p:nvPr>
            <p:ph type="ctrTitle"/>
          </p:nvPr>
        </p:nvSpPr>
        <p:spPr/>
        <p:txBody>
          <a:bodyPr/>
          <a:lstStyle/>
          <a:p>
            <a:r>
              <a:rPr lang="es-ES_tradnl" dirty="0"/>
              <a:t>PSICOLOGÍA GENERAL II</a:t>
            </a:r>
          </a:p>
        </p:txBody>
      </p:sp>
      <p:sp>
        <p:nvSpPr>
          <p:cNvPr id="3" name="Subtítulo 2">
            <a:extLst>
              <a:ext uri="{FF2B5EF4-FFF2-40B4-BE49-F238E27FC236}">
                <a16:creationId xmlns:a16="http://schemas.microsoft.com/office/drawing/2014/main" id="{68A6DD74-E272-C260-5015-FAD37C8AED9A}"/>
              </a:ext>
            </a:extLst>
          </p:cNvPr>
          <p:cNvSpPr>
            <a:spLocks noGrp="1"/>
          </p:cNvSpPr>
          <p:nvPr>
            <p:ph type="subTitle" idx="1"/>
          </p:nvPr>
        </p:nvSpPr>
        <p:spPr>
          <a:xfrm>
            <a:off x="1051560" y="4468031"/>
            <a:ext cx="7891272" cy="1069848"/>
          </a:xfrm>
        </p:spPr>
        <p:txBody>
          <a:bodyPr>
            <a:normAutofit lnSpcReduction="10000"/>
          </a:bodyPr>
          <a:lstStyle/>
          <a:p>
            <a:r>
              <a:rPr lang="es-ES_tradnl" dirty="0"/>
              <a:t>María José Zavala</a:t>
            </a:r>
          </a:p>
          <a:p>
            <a:r>
              <a:rPr lang="es-ES_tradnl" i="1" dirty="0">
                <a:solidFill>
                  <a:schemeClr val="accent1">
                    <a:lumMod val="50000"/>
                  </a:schemeClr>
                </a:solidFill>
              </a:rPr>
              <a:t>Psicóloga especialista en psicología hospitalaria y de la salud.</a:t>
            </a:r>
          </a:p>
        </p:txBody>
      </p:sp>
    </p:spTree>
    <p:extLst>
      <p:ext uri="{BB962C8B-B14F-4D97-AF65-F5344CB8AC3E}">
        <p14:creationId xmlns:p14="http://schemas.microsoft.com/office/powerpoint/2010/main" val="200365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CBC90-EC2C-48FE-A86A-A21372096D82}"/>
              </a:ext>
            </a:extLst>
          </p:cNvPr>
          <p:cNvSpPr>
            <a:spLocks noGrp="1"/>
          </p:cNvSpPr>
          <p:nvPr>
            <p:ph type="title"/>
          </p:nvPr>
        </p:nvSpPr>
        <p:spPr/>
        <p:txBody>
          <a:bodyPr/>
          <a:lstStyle/>
          <a:p>
            <a:r>
              <a:rPr lang="es-MX" dirty="0"/>
              <a:t>Hábitos dañinos</a:t>
            </a:r>
            <a:endParaRPr lang="es-CL" dirty="0"/>
          </a:p>
        </p:txBody>
      </p:sp>
      <p:sp>
        <p:nvSpPr>
          <p:cNvPr id="3" name="Marcador de contenido 2">
            <a:extLst>
              <a:ext uri="{FF2B5EF4-FFF2-40B4-BE49-F238E27FC236}">
                <a16:creationId xmlns:a16="http://schemas.microsoft.com/office/drawing/2014/main" id="{0634E399-3012-47D1-A337-1E1C49ECE835}"/>
              </a:ext>
            </a:extLst>
          </p:cNvPr>
          <p:cNvSpPr>
            <a:spLocks noGrp="1"/>
          </p:cNvSpPr>
          <p:nvPr>
            <p:ph idx="1"/>
          </p:nvPr>
        </p:nvSpPr>
        <p:spPr>
          <a:xfrm>
            <a:off x="690964" y="1784223"/>
            <a:ext cx="6061528" cy="4050792"/>
          </a:xfrm>
        </p:spPr>
        <p:txBody>
          <a:bodyPr>
            <a:noAutofit/>
          </a:bodyPr>
          <a:lstStyle/>
          <a:p>
            <a:pPr algn="just"/>
            <a:r>
              <a:rPr lang="es-MX" dirty="0">
                <a:solidFill>
                  <a:srgbClr val="000000"/>
                </a:solidFill>
                <a:latin typeface="Arial" panose="020B0604020202020204" pitchFamily="34" charset="0"/>
              </a:rPr>
              <a:t>Es importante ser consciente del hecho de que nuestra mente inconsciente no es capaz de </a:t>
            </a:r>
            <a:r>
              <a:rPr lang="es-MX" b="1" dirty="0">
                <a:solidFill>
                  <a:srgbClr val="000000"/>
                </a:solidFill>
                <a:latin typeface="Arial" panose="020B0604020202020204" pitchFamily="34" charset="0"/>
              </a:rPr>
              <a:t>distinguir correctamente entre el bien y el mal. </a:t>
            </a:r>
            <a:r>
              <a:rPr lang="es-MX" dirty="0">
                <a:solidFill>
                  <a:srgbClr val="000000"/>
                </a:solidFill>
                <a:latin typeface="Arial" panose="020B0604020202020204" pitchFamily="34" charset="0"/>
              </a:rPr>
              <a:t>Esos tipos de juicios son asignados por nuestra mente consciente. Nuestra mente inconsciente solo se preocupa por las cosas que cree que preservarán tu vida. Sentirte bien, aunque sea sólo momentáneamente, está categorizado en la sección “salvar vida” de tu cerebro. </a:t>
            </a:r>
          </a:p>
          <a:p>
            <a:pPr marL="0" indent="0" algn="just">
              <a:buNone/>
            </a:pPr>
            <a:endParaRPr lang="es-MX" dirty="0">
              <a:solidFill>
                <a:srgbClr val="000000"/>
              </a:solidFill>
              <a:latin typeface="Arial" panose="020B0604020202020204" pitchFamily="34" charset="0"/>
            </a:endParaRPr>
          </a:p>
          <a:p>
            <a:pPr algn="just">
              <a:spcBef>
                <a:spcPts val="0"/>
              </a:spcBef>
            </a:pPr>
            <a:r>
              <a:rPr lang="es-MX" dirty="0">
                <a:solidFill>
                  <a:srgbClr val="000000"/>
                </a:solidFill>
                <a:latin typeface="Arial" panose="020B0604020202020204" pitchFamily="34" charset="0"/>
              </a:rPr>
              <a:t>No obstante, se puede romper un mal hábito, con enfoque, constancia y fuerza de voluntad. No importa cuántos años llevas fumando o durmiendo poco, en la medida en que lo decidas, la ruptura es posible</a:t>
            </a:r>
            <a:endParaRPr lang="es-MX" dirty="0"/>
          </a:p>
          <a:p>
            <a:pPr marL="0" indent="0">
              <a:buNone/>
            </a:pPr>
            <a:br>
              <a:rPr lang="es-MX" dirty="0"/>
            </a:br>
            <a:br>
              <a:rPr lang="es-MX" dirty="0"/>
            </a:br>
            <a:br>
              <a:rPr lang="es-MX" dirty="0"/>
            </a:br>
            <a:br>
              <a:rPr lang="es-MX" dirty="0"/>
            </a:br>
            <a:endParaRPr lang="es-CL" dirty="0"/>
          </a:p>
        </p:txBody>
      </p:sp>
      <p:pic>
        <p:nvPicPr>
          <p:cNvPr id="4" name="Imagen 3">
            <a:extLst>
              <a:ext uri="{FF2B5EF4-FFF2-40B4-BE49-F238E27FC236}">
                <a16:creationId xmlns:a16="http://schemas.microsoft.com/office/drawing/2014/main" id="{677E71FF-7CEB-48C3-AF1B-AAD79E783D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12290" name="Picture 2" descr="REHAB - Terapia Manual Ortopédica - Santiago de Chile">
            <a:extLst>
              <a:ext uri="{FF2B5EF4-FFF2-40B4-BE49-F238E27FC236}">
                <a16:creationId xmlns:a16="http://schemas.microsoft.com/office/drawing/2014/main" id="{612A8B8D-3BE7-4F61-9526-8C1FC2104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745" y="2093976"/>
            <a:ext cx="4575048" cy="343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1A3754E-F1B3-4FF3-B0CD-0A6BD210CF7B}"/>
              </a:ext>
            </a:extLst>
          </p:cNvPr>
          <p:cNvPicPr>
            <a:picLocks noChangeAspect="1"/>
          </p:cNvPicPr>
          <p:nvPr/>
        </p:nvPicPr>
        <p:blipFill>
          <a:blip r:embed="rId2"/>
          <a:stretch>
            <a:fillRect/>
          </a:stretch>
        </p:blipFill>
        <p:spPr>
          <a:xfrm>
            <a:off x="2869808" y="3494416"/>
            <a:ext cx="5361355" cy="30157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ítulo 1">
            <a:extLst>
              <a:ext uri="{FF2B5EF4-FFF2-40B4-BE49-F238E27FC236}">
                <a16:creationId xmlns:a16="http://schemas.microsoft.com/office/drawing/2014/main" id="{FD68D2C9-EF2D-441F-A0FA-B4C9C9B878E4}"/>
              </a:ext>
            </a:extLst>
          </p:cNvPr>
          <p:cNvSpPr>
            <a:spLocks noGrp="1"/>
          </p:cNvSpPr>
          <p:nvPr>
            <p:ph type="title"/>
          </p:nvPr>
        </p:nvSpPr>
        <p:spPr/>
        <p:txBody>
          <a:bodyPr/>
          <a:lstStyle/>
          <a:p>
            <a:r>
              <a:rPr lang="es-MX" dirty="0"/>
              <a:t>Motivación</a:t>
            </a:r>
            <a:endParaRPr lang="es-CL" dirty="0"/>
          </a:p>
        </p:txBody>
      </p:sp>
      <p:sp>
        <p:nvSpPr>
          <p:cNvPr id="3" name="Marcador de contenido 2">
            <a:extLst>
              <a:ext uri="{FF2B5EF4-FFF2-40B4-BE49-F238E27FC236}">
                <a16:creationId xmlns:a16="http://schemas.microsoft.com/office/drawing/2014/main" id="{6300EF00-531D-4130-B094-1E4ED362D133}"/>
              </a:ext>
            </a:extLst>
          </p:cNvPr>
          <p:cNvSpPr>
            <a:spLocks noGrp="1"/>
          </p:cNvSpPr>
          <p:nvPr>
            <p:ph idx="1"/>
          </p:nvPr>
        </p:nvSpPr>
        <p:spPr>
          <a:xfrm>
            <a:off x="1069848" y="1924460"/>
            <a:ext cx="10058400" cy="4050792"/>
          </a:xfrm>
        </p:spPr>
        <p:txBody>
          <a:bodyPr>
            <a:normAutofit/>
          </a:bodyPr>
          <a:lstStyle/>
          <a:p>
            <a:pPr algn="just" rtl="0">
              <a:spcBef>
                <a:spcPts val="0"/>
              </a:spcBef>
              <a:spcAft>
                <a:spcPts val="0"/>
              </a:spcAft>
            </a:pPr>
            <a:r>
              <a:rPr lang="es-MX" b="0" i="0" u="none" strike="noStrike" dirty="0">
                <a:solidFill>
                  <a:srgbClr val="000000"/>
                </a:solidFill>
                <a:effectLst/>
                <a:latin typeface="Arial" panose="020B0604020202020204" pitchFamily="34" charset="0"/>
              </a:rPr>
              <a:t>La motivación es el mejor combustible para avanzar hacia la consecución de tus objetivos y metas. De cuán motivado estés dependerá buena parte de los resultados que obtengas en el camino. Para ello es fundamental que consigas identificar tu norte, ese puerto al que quieres llegar.</a:t>
            </a:r>
            <a:endParaRPr lang="es-MX" sz="2400" b="0" dirty="0">
              <a:effectLst/>
            </a:endParaRPr>
          </a:p>
          <a:p>
            <a:pPr marL="0" indent="0">
              <a:buNone/>
            </a:pPr>
            <a:br>
              <a:rPr lang="es-MX" sz="2400" dirty="0"/>
            </a:br>
            <a:endParaRPr lang="es-CL" sz="2400" dirty="0"/>
          </a:p>
        </p:txBody>
      </p:sp>
      <p:pic>
        <p:nvPicPr>
          <p:cNvPr id="4" name="Imagen 3">
            <a:extLst>
              <a:ext uri="{FF2B5EF4-FFF2-40B4-BE49-F238E27FC236}">
                <a16:creationId xmlns:a16="http://schemas.microsoft.com/office/drawing/2014/main" id="{8C2FC7DA-2607-4D9F-8279-6E204A5E8F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Tree>
    <p:extLst>
      <p:ext uri="{BB962C8B-B14F-4D97-AF65-F5344CB8AC3E}">
        <p14:creationId xmlns:p14="http://schemas.microsoft.com/office/powerpoint/2010/main" val="261038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D7846-46DC-4C6E-B1AF-72545A06C964}"/>
              </a:ext>
            </a:extLst>
          </p:cNvPr>
          <p:cNvSpPr>
            <a:spLocks noGrp="1"/>
          </p:cNvSpPr>
          <p:nvPr>
            <p:ph type="title"/>
          </p:nvPr>
        </p:nvSpPr>
        <p:spPr/>
        <p:txBody>
          <a:bodyPr/>
          <a:lstStyle/>
          <a:p>
            <a:r>
              <a:rPr lang="es-MX" dirty="0"/>
              <a:t>La motivación</a:t>
            </a:r>
            <a:endParaRPr lang="es-CL" dirty="0"/>
          </a:p>
        </p:txBody>
      </p:sp>
      <p:graphicFrame>
        <p:nvGraphicFramePr>
          <p:cNvPr id="5" name="Marcador de contenido 4">
            <a:extLst>
              <a:ext uri="{FF2B5EF4-FFF2-40B4-BE49-F238E27FC236}">
                <a16:creationId xmlns:a16="http://schemas.microsoft.com/office/drawing/2014/main" id="{50ECB10A-ECFE-4579-8D17-4CDAD4834782}"/>
              </a:ext>
            </a:extLst>
          </p:cNvPr>
          <p:cNvGraphicFramePr>
            <a:graphicFrameLocks noGrp="1"/>
          </p:cNvGraphicFramePr>
          <p:nvPr>
            <p:ph idx="1"/>
            <p:extLst>
              <p:ext uri="{D42A27DB-BD31-4B8C-83A1-F6EECF244321}">
                <p14:modId xmlns:p14="http://schemas.microsoft.com/office/powerpoint/2010/main" val="3566753726"/>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A68CF2F1-BF15-47B7-BDA4-FA1DCDAFAC9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15362" name="Picture 2" descr="Estrategias de motivación personal y técnicas para rendir mucho más">
            <a:extLst>
              <a:ext uri="{FF2B5EF4-FFF2-40B4-BE49-F238E27FC236}">
                <a16:creationId xmlns:a16="http://schemas.microsoft.com/office/drawing/2014/main" id="{A4439FF0-FE22-420C-A65E-3057F45701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6040" y="338313"/>
            <a:ext cx="2756095" cy="137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7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D7846-46DC-4C6E-B1AF-72545A06C964}"/>
              </a:ext>
            </a:extLst>
          </p:cNvPr>
          <p:cNvSpPr>
            <a:spLocks noGrp="1"/>
          </p:cNvSpPr>
          <p:nvPr>
            <p:ph type="title"/>
          </p:nvPr>
        </p:nvSpPr>
        <p:spPr/>
        <p:txBody>
          <a:bodyPr/>
          <a:lstStyle/>
          <a:p>
            <a:r>
              <a:rPr lang="es-MX" dirty="0"/>
              <a:t>Los hábitos</a:t>
            </a:r>
            <a:endParaRPr lang="es-CL" dirty="0"/>
          </a:p>
        </p:txBody>
      </p:sp>
      <p:graphicFrame>
        <p:nvGraphicFramePr>
          <p:cNvPr id="5" name="Marcador de contenido 4">
            <a:extLst>
              <a:ext uri="{FF2B5EF4-FFF2-40B4-BE49-F238E27FC236}">
                <a16:creationId xmlns:a16="http://schemas.microsoft.com/office/drawing/2014/main" id="{50ECB10A-ECFE-4579-8D17-4CDAD4834782}"/>
              </a:ext>
            </a:extLst>
          </p:cNvPr>
          <p:cNvGraphicFramePr>
            <a:graphicFrameLocks noGrp="1"/>
          </p:cNvGraphicFramePr>
          <p:nvPr>
            <p:ph idx="1"/>
            <p:extLst>
              <p:ext uri="{D42A27DB-BD31-4B8C-83A1-F6EECF244321}">
                <p14:modId xmlns:p14="http://schemas.microsoft.com/office/powerpoint/2010/main" val="1821561511"/>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A68CF2F1-BF15-47B7-BDA4-FA1DCDAFAC9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16386" name="Picture 2" descr="El hábito, qué es y para qué nos sirve">
            <a:extLst>
              <a:ext uri="{FF2B5EF4-FFF2-40B4-BE49-F238E27FC236}">
                <a16:creationId xmlns:a16="http://schemas.microsoft.com/office/drawing/2014/main" id="{F4E797F6-87B5-47CF-9F8A-C26EC0B08D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3593" y="484632"/>
            <a:ext cx="26193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0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D7846-46DC-4C6E-B1AF-72545A06C964}"/>
              </a:ext>
            </a:extLst>
          </p:cNvPr>
          <p:cNvSpPr>
            <a:spLocks noGrp="1"/>
          </p:cNvSpPr>
          <p:nvPr>
            <p:ph type="title"/>
          </p:nvPr>
        </p:nvSpPr>
        <p:spPr/>
        <p:txBody>
          <a:bodyPr/>
          <a:lstStyle/>
          <a:p>
            <a:r>
              <a:rPr lang="es-MX" dirty="0"/>
              <a:t>Ejemplo: motivación + hábito</a:t>
            </a:r>
            <a:endParaRPr lang="es-CL" dirty="0"/>
          </a:p>
        </p:txBody>
      </p:sp>
      <p:pic>
        <p:nvPicPr>
          <p:cNvPr id="4" name="Imagen 3">
            <a:extLst>
              <a:ext uri="{FF2B5EF4-FFF2-40B4-BE49-F238E27FC236}">
                <a16:creationId xmlns:a16="http://schemas.microsoft.com/office/drawing/2014/main" id="{A68CF2F1-BF15-47B7-BDA4-FA1DCDAFAC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1026" name="Picture 2" descr="Consejos para empezar en el gimnasio | Cómo empezar en el gimnasio">
            <a:extLst>
              <a:ext uri="{FF2B5EF4-FFF2-40B4-BE49-F238E27FC236}">
                <a16:creationId xmlns:a16="http://schemas.microsoft.com/office/drawing/2014/main" id="{F29D8FCD-9148-4C9E-AB4D-E907E86467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9847" y="2544274"/>
            <a:ext cx="4606781" cy="3068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ándo comienza oficialmente el invierno en Chile este 2023">
            <a:extLst>
              <a:ext uri="{FF2B5EF4-FFF2-40B4-BE49-F238E27FC236}">
                <a16:creationId xmlns:a16="http://schemas.microsoft.com/office/drawing/2014/main" id="{8C559B08-FD62-403B-A385-47A78D79A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954" y="2544273"/>
            <a:ext cx="4606781" cy="3071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y Calendar: aplicación en Microsoft Store.">
            <a:extLst>
              <a:ext uri="{FF2B5EF4-FFF2-40B4-BE49-F238E27FC236}">
                <a16:creationId xmlns:a16="http://schemas.microsoft.com/office/drawing/2014/main" id="{C070D6E8-4691-42BD-820E-7D3ED6C00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987" y="3097530"/>
            <a:ext cx="2211852" cy="221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2CF42-46B6-4781-9A13-237EE404B268}"/>
              </a:ext>
            </a:extLst>
          </p:cNvPr>
          <p:cNvSpPr>
            <a:spLocks noGrp="1"/>
          </p:cNvSpPr>
          <p:nvPr>
            <p:ph type="title"/>
          </p:nvPr>
        </p:nvSpPr>
        <p:spPr/>
        <p:txBody>
          <a:bodyPr/>
          <a:lstStyle/>
          <a:p>
            <a:r>
              <a:rPr lang="es-MX" dirty="0"/>
              <a:t>Estrategias para no perder la motivación</a:t>
            </a:r>
            <a:endParaRPr lang="es-CL" dirty="0"/>
          </a:p>
        </p:txBody>
      </p:sp>
      <p:sp>
        <p:nvSpPr>
          <p:cNvPr id="3" name="Marcador de contenido 2">
            <a:extLst>
              <a:ext uri="{FF2B5EF4-FFF2-40B4-BE49-F238E27FC236}">
                <a16:creationId xmlns:a16="http://schemas.microsoft.com/office/drawing/2014/main" id="{D7B18874-D5DD-49B0-859F-92A865330B38}"/>
              </a:ext>
            </a:extLst>
          </p:cNvPr>
          <p:cNvSpPr>
            <a:spLocks noGrp="1"/>
          </p:cNvSpPr>
          <p:nvPr>
            <p:ph idx="1"/>
          </p:nvPr>
        </p:nvSpPr>
        <p:spPr/>
        <p:txBody>
          <a:bodyPr>
            <a:normAutofit/>
          </a:bodyPr>
          <a:lstStyle/>
          <a:p>
            <a:pPr algn="just" fontAlgn="base"/>
            <a:r>
              <a:rPr lang="es-MX" b="1" dirty="0">
                <a:solidFill>
                  <a:srgbClr val="C00000"/>
                </a:solidFill>
                <a:latin typeface="Arial" panose="020B0604020202020204" pitchFamily="34" charset="0"/>
                <a:cs typeface="Arial" panose="020B0604020202020204" pitchFamily="34" charset="0"/>
              </a:rPr>
              <a:t>Visualiza la meta: </a:t>
            </a:r>
            <a:r>
              <a:rPr lang="es-MX" dirty="0">
                <a:latin typeface="Arial" panose="020B0604020202020204" pitchFamily="34" charset="0"/>
                <a:cs typeface="Arial" panose="020B0604020202020204" pitchFamily="34" charset="0"/>
              </a:rPr>
              <a:t>imaginarse llegando al final de la meta, visualizar el logro y experimentar lo que sentirías, ayuda a recordar el propósito y el motivo inicial</a:t>
            </a:r>
          </a:p>
          <a:p>
            <a:pPr algn="just" fontAlgn="base"/>
            <a:r>
              <a:rPr lang="es-MX" b="1" dirty="0">
                <a:solidFill>
                  <a:srgbClr val="C00000"/>
                </a:solidFill>
                <a:latin typeface="Arial" panose="020B0604020202020204" pitchFamily="34" charset="0"/>
                <a:cs typeface="Arial" panose="020B0604020202020204" pitchFamily="34" charset="0"/>
              </a:rPr>
              <a:t>Planifica tu  camino: </a:t>
            </a:r>
            <a:r>
              <a:rPr lang="es-MX" dirty="0">
                <a:latin typeface="Arial" panose="020B0604020202020204" pitchFamily="34" charset="0"/>
                <a:cs typeface="Arial" panose="020B0604020202020204" pitchFamily="34" charset="0"/>
              </a:rPr>
              <a:t>puedes estructurar tu objetivo final en la consecución de muchas pequeñas tareas. Hazlo en escrito para reforzar los sentimientos asociados a cada paso. De esta manera reduces el margen de improvisación.</a:t>
            </a:r>
          </a:p>
          <a:p>
            <a:pPr algn="just" fontAlgn="base"/>
            <a:r>
              <a:rPr lang="es-MX" b="1" dirty="0">
                <a:solidFill>
                  <a:srgbClr val="C00000"/>
                </a:solidFill>
                <a:latin typeface="Arial" panose="020B0604020202020204" pitchFamily="34" charset="0"/>
                <a:cs typeface="Arial" panose="020B0604020202020204" pitchFamily="34" charset="0"/>
              </a:rPr>
              <a:t>Práctica la aceptación: l</a:t>
            </a:r>
            <a:r>
              <a:rPr lang="es-MX" dirty="0">
                <a:latin typeface="Arial" panose="020B0604020202020204" pitchFamily="34" charset="0"/>
                <a:cs typeface="Arial" panose="020B0604020202020204" pitchFamily="34" charset="0"/>
              </a:rPr>
              <a:t>as circunstancias que no puedes modificar, que se escapan de tus manos, están a la orden del día. Practica la aceptación para que no te enfrasques en situaciones que te trascienden. </a:t>
            </a:r>
          </a:p>
          <a:p>
            <a:pPr algn="just" fontAlgn="base"/>
            <a:r>
              <a:rPr lang="es-MX" b="1" dirty="0">
                <a:solidFill>
                  <a:srgbClr val="C00000"/>
                </a:solidFill>
                <a:latin typeface="Arial" panose="020B0604020202020204" pitchFamily="34" charset="0"/>
                <a:cs typeface="Arial" panose="020B0604020202020204" pitchFamily="34" charset="0"/>
              </a:rPr>
              <a:t>Sé constante: </a:t>
            </a:r>
            <a:r>
              <a:rPr lang="es-MX" dirty="0">
                <a:latin typeface="Arial" panose="020B0604020202020204" pitchFamily="34" charset="0"/>
                <a:cs typeface="Arial" panose="020B0604020202020204" pitchFamily="34" charset="0"/>
              </a:rPr>
              <a:t>ser consistente quiere decir que vas a realizar algo de manera habitual, no sólo en esos días que nos sentimos motivados y con la mente clara, sino también en los días en que no estamos inspirados. Esto no depende de nuestro estado de ánimo debido a que este es cambiante.</a:t>
            </a:r>
          </a:p>
          <a:p>
            <a:pPr algn="just"/>
            <a:endParaRPr lang="es-CL"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2E639AE-F38A-4F8C-B865-DF58F4658B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Tree>
    <p:extLst>
      <p:ext uri="{BB962C8B-B14F-4D97-AF65-F5344CB8AC3E}">
        <p14:creationId xmlns:p14="http://schemas.microsoft.com/office/powerpoint/2010/main" val="141522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B7369-87F5-44D8-89A4-4693D1E8404A}"/>
              </a:ext>
            </a:extLst>
          </p:cNvPr>
          <p:cNvSpPr>
            <a:spLocks noGrp="1"/>
          </p:cNvSpPr>
          <p:nvPr>
            <p:ph type="title"/>
          </p:nvPr>
        </p:nvSpPr>
        <p:spPr/>
        <p:txBody>
          <a:bodyPr/>
          <a:lstStyle/>
          <a:p>
            <a:r>
              <a:rPr lang="es-MX" dirty="0"/>
              <a:t>La fuerza de voluntad</a:t>
            </a:r>
            <a:endParaRPr lang="es-CL" dirty="0"/>
          </a:p>
        </p:txBody>
      </p:sp>
      <p:sp>
        <p:nvSpPr>
          <p:cNvPr id="3" name="Marcador de contenido 2">
            <a:extLst>
              <a:ext uri="{FF2B5EF4-FFF2-40B4-BE49-F238E27FC236}">
                <a16:creationId xmlns:a16="http://schemas.microsoft.com/office/drawing/2014/main" id="{F0C49853-3F69-4036-ADDF-981F9DACDFD7}"/>
              </a:ext>
            </a:extLst>
          </p:cNvPr>
          <p:cNvSpPr>
            <a:spLocks noGrp="1"/>
          </p:cNvSpPr>
          <p:nvPr>
            <p:ph idx="1"/>
          </p:nvPr>
        </p:nvSpPr>
        <p:spPr>
          <a:xfrm>
            <a:off x="696595" y="2093976"/>
            <a:ext cx="6041830" cy="4050792"/>
          </a:xfrm>
        </p:spPr>
        <p:txBody>
          <a:bodyPr>
            <a:normAutofit/>
          </a:bodyPr>
          <a:lstStyle/>
          <a:p>
            <a:pPr algn="just" rtl="0">
              <a:spcBef>
                <a:spcPts val="0"/>
              </a:spcBef>
              <a:spcAft>
                <a:spcPts val="0"/>
              </a:spcAft>
            </a:pPr>
            <a:r>
              <a:rPr lang="es-MX" b="0" i="0" u="none" strike="noStrike" dirty="0">
                <a:solidFill>
                  <a:srgbClr val="000000"/>
                </a:solidFill>
                <a:effectLst/>
                <a:latin typeface="Arial" panose="020B0604020202020204" pitchFamily="34" charset="0"/>
              </a:rPr>
              <a:t>Se trata de la </a:t>
            </a:r>
            <a:r>
              <a:rPr lang="es-MX" b="1" i="0" u="none" strike="noStrike" dirty="0">
                <a:solidFill>
                  <a:srgbClr val="000000"/>
                </a:solidFill>
                <a:effectLst/>
                <a:latin typeface="Arial" panose="020B0604020202020204" pitchFamily="34" charset="0"/>
              </a:rPr>
              <a:t>capacidad</a:t>
            </a:r>
            <a:r>
              <a:rPr lang="es-MX" b="0" i="0" u="none" strike="noStrike" dirty="0">
                <a:solidFill>
                  <a:srgbClr val="000000"/>
                </a:solidFill>
                <a:effectLst/>
                <a:latin typeface="Arial" panose="020B0604020202020204" pitchFamily="34" charset="0"/>
              </a:rPr>
              <a:t> para tomar acciones o ejercer autocontrol ante circunstancias determinadas. Esto puede ser interpretado en distintos sentidos. Postergar una situación de placer o gratificación es un claro ejemplo de fuerza de voluntad.</a:t>
            </a:r>
          </a:p>
          <a:p>
            <a:pPr marL="0" indent="0" algn="just" rtl="0">
              <a:spcBef>
                <a:spcPts val="0"/>
              </a:spcBef>
              <a:spcAft>
                <a:spcPts val="0"/>
              </a:spcAft>
              <a:buNone/>
            </a:pPr>
            <a:endParaRPr lang="es-MX" sz="2400" b="0" dirty="0">
              <a:effectLst/>
            </a:endParaRPr>
          </a:p>
          <a:p>
            <a:pPr algn="just" rtl="0">
              <a:spcBef>
                <a:spcPts val="0"/>
              </a:spcBef>
              <a:spcAft>
                <a:spcPts val="0"/>
              </a:spcAft>
            </a:pPr>
            <a:r>
              <a:rPr lang="es-MX" dirty="0">
                <a:solidFill>
                  <a:srgbClr val="000000"/>
                </a:solidFill>
                <a:latin typeface="Arial" panose="020B0604020202020204" pitchFamily="34" charset="0"/>
              </a:rPr>
              <a:t>L</a:t>
            </a:r>
            <a:r>
              <a:rPr lang="es-MX" b="0" i="0" u="none" strike="noStrike" dirty="0">
                <a:solidFill>
                  <a:srgbClr val="000000"/>
                </a:solidFill>
                <a:effectLst/>
                <a:latin typeface="Arial" panose="020B0604020202020204" pitchFamily="34" charset="0"/>
              </a:rPr>
              <a:t>a fuerza de voluntad es la capacidad de tomarse un momento, unos pocos segundos o el tiempo que consideres necesario, para </a:t>
            </a:r>
            <a:r>
              <a:rPr lang="es-MX" b="1" i="0" u="none" strike="noStrike" dirty="0">
                <a:solidFill>
                  <a:srgbClr val="000000"/>
                </a:solidFill>
                <a:effectLst/>
                <a:latin typeface="Arial" panose="020B0604020202020204" pitchFamily="34" charset="0"/>
              </a:rPr>
              <a:t>evaluar</a:t>
            </a:r>
            <a:r>
              <a:rPr lang="es-MX" b="0" i="0" u="none" strike="noStrike" dirty="0">
                <a:solidFill>
                  <a:srgbClr val="000000"/>
                </a:solidFill>
                <a:effectLst/>
                <a:latin typeface="Arial" panose="020B0604020202020204" pitchFamily="34" charset="0"/>
              </a:rPr>
              <a:t> mejor tus opciones y no tomar decisiones basadas en el miedo, la alegría o la desesperación. Se usa la fuerza de voluntad para </a:t>
            </a:r>
            <a:r>
              <a:rPr lang="es-MX" b="1" i="0" u="none" strike="noStrike" dirty="0">
                <a:solidFill>
                  <a:srgbClr val="000000"/>
                </a:solidFill>
                <a:effectLst/>
                <a:latin typeface="Arial" panose="020B0604020202020204" pitchFamily="34" charset="0"/>
              </a:rPr>
              <a:t>establecer un plan </a:t>
            </a:r>
            <a:r>
              <a:rPr lang="es-MX" b="0" i="0" u="none" strike="noStrike" dirty="0">
                <a:solidFill>
                  <a:srgbClr val="000000"/>
                </a:solidFill>
                <a:effectLst/>
                <a:latin typeface="Arial" panose="020B0604020202020204" pitchFamily="34" charset="0"/>
              </a:rPr>
              <a:t>para conseguir aquello que se quiere. </a:t>
            </a:r>
            <a:endParaRPr lang="es-MX" sz="2400" b="0" dirty="0">
              <a:effectLst/>
            </a:endParaRPr>
          </a:p>
          <a:p>
            <a:pPr marL="0" indent="0">
              <a:buNone/>
            </a:pPr>
            <a:endParaRPr lang="es-CL" sz="2400" dirty="0"/>
          </a:p>
        </p:txBody>
      </p:sp>
      <p:pic>
        <p:nvPicPr>
          <p:cNvPr id="4" name="Imagen 3">
            <a:extLst>
              <a:ext uri="{FF2B5EF4-FFF2-40B4-BE49-F238E27FC236}">
                <a16:creationId xmlns:a16="http://schemas.microsoft.com/office/drawing/2014/main" id="{F875ADFF-069E-4300-893E-8A309DFDAD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3074" name="Picture 2" descr="▷ Fuerza de voluntad, la decisión está en el interior">
            <a:extLst>
              <a:ext uri="{FF2B5EF4-FFF2-40B4-BE49-F238E27FC236}">
                <a16:creationId xmlns:a16="http://schemas.microsoft.com/office/drawing/2014/main" id="{8E86AFB2-A148-45BC-B0F5-A00A67DB2B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0" r="14667"/>
          <a:stretch/>
        </p:blipFill>
        <p:spPr bwMode="auto">
          <a:xfrm>
            <a:off x="7258930" y="2077124"/>
            <a:ext cx="4060224" cy="327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7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93BE4-2AD1-45D7-81B4-6AE8218D90DE}"/>
              </a:ext>
            </a:extLst>
          </p:cNvPr>
          <p:cNvSpPr>
            <a:spLocks noGrp="1"/>
          </p:cNvSpPr>
          <p:nvPr>
            <p:ph type="title"/>
          </p:nvPr>
        </p:nvSpPr>
        <p:spPr/>
        <p:txBody>
          <a:bodyPr/>
          <a:lstStyle/>
          <a:p>
            <a:pPr algn="ctr"/>
            <a:r>
              <a:rPr lang="es-MX" dirty="0"/>
              <a:t>Ejercicio del Malvavisco</a:t>
            </a:r>
            <a:endParaRPr lang="es-CL" dirty="0"/>
          </a:p>
        </p:txBody>
      </p:sp>
      <p:pic>
        <p:nvPicPr>
          <p:cNvPr id="2050" name="Picture 2" descr="El experimento del malvavisco y el autocontrol - Criar con Sentido Común">
            <a:extLst>
              <a:ext uri="{FF2B5EF4-FFF2-40B4-BE49-F238E27FC236}">
                <a16:creationId xmlns:a16="http://schemas.microsoft.com/office/drawing/2014/main" id="{C34BF960-AA13-46ED-BC91-78EE88B327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9664" y="2120900"/>
            <a:ext cx="7219021" cy="40513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B91269F-10AC-4406-8830-0E230EE002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Tree>
    <p:extLst>
      <p:ext uri="{BB962C8B-B14F-4D97-AF65-F5344CB8AC3E}">
        <p14:creationId xmlns:p14="http://schemas.microsoft.com/office/powerpoint/2010/main" val="114697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F890FE-EFCE-4B96-8A44-84DF3FB6F7B3}"/>
              </a:ext>
            </a:extLst>
          </p:cNvPr>
          <p:cNvSpPr>
            <a:spLocks noGrp="1"/>
          </p:cNvSpPr>
          <p:nvPr>
            <p:ph idx="1"/>
          </p:nvPr>
        </p:nvSpPr>
        <p:spPr>
          <a:xfrm>
            <a:off x="351691" y="3217980"/>
            <a:ext cx="11577711" cy="4050792"/>
          </a:xfrm>
        </p:spPr>
        <p:txBody>
          <a:bodyPr>
            <a:normAutofit/>
          </a:bodyPr>
          <a:lstStyle/>
          <a:p>
            <a:pPr algn="just" fontAlgn="base">
              <a:spcBef>
                <a:spcPts val="0"/>
              </a:spcBef>
            </a:pPr>
            <a:r>
              <a:rPr lang="es-MX" b="0" i="0" u="none" strike="noStrike" dirty="0">
                <a:solidFill>
                  <a:srgbClr val="000000"/>
                </a:solidFill>
                <a:effectLst/>
                <a:latin typeface="Arial" panose="020B0604020202020204" pitchFamily="34" charset="0"/>
              </a:rPr>
              <a:t>Duerme más y mejor</a:t>
            </a:r>
            <a:r>
              <a:rPr lang="es-MX" dirty="0">
                <a:solidFill>
                  <a:srgbClr val="000000"/>
                </a:solidFill>
                <a:latin typeface="Arial" panose="020B0604020202020204" pitchFamily="34" charset="0"/>
              </a:rPr>
              <a:t>.</a:t>
            </a:r>
          </a:p>
          <a:p>
            <a:pPr marL="0" indent="0" algn="just" rtl="0" fontAlgn="base">
              <a:spcBef>
                <a:spcPts val="0"/>
              </a:spcBef>
              <a:spcAft>
                <a:spcPts val="0"/>
              </a:spcAft>
              <a:buNone/>
            </a:pPr>
            <a:r>
              <a:rPr lang="es-MX" b="0" i="0" u="none" strike="noStrike" dirty="0">
                <a:solidFill>
                  <a:srgbClr val="000000"/>
                </a:solidFill>
                <a:effectLst/>
                <a:latin typeface="Arial" panose="020B0604020202020204" pitchFamily="34" charset="0"/>
              </a:rPr>
              <a:t> </a:t>
            </a:r>
          </a:p>
          <a:p>
            <a:pPr algn="just" fontAlgn="base">
              <a:spcBef>
                <a:spcPts val="0"/>
              </a:spcBef>
            </a:pPr>
            <a:r>
              <a:rPr lang="es-MX" b="0" i="0" u="none" strike="noStrike" dirty="0">
                <a:solidFill>
                  <a:srgbClr val="000000"/>
                </a:solidFill>
                <a:effectLst/>
                <a:latin typeface="Arial" panose="020B0604020202020204" pitchFamily="34" charset="0"/>
              </a:rPr>
              <a:t>Cuida tu nutrición y tu estado físico.</a:t>
            </a:r>
          </a:p>
          <a:p>
            <a:pPr marL="0" indent="0" algn="just" rtl="0" fontAlgn="base">
              <a:spcBef>
                <a:spcPts val="0"/>
              </a:spcBef>
              <a:spcAft>
                <a:spcPts val="0"/>
              </a:spcAft>
              <a:buNone/>
            </a:pPr>
            <a:endParaRPr lang="es-MX" b="0" i="0" u="none" strike="noStrike" dirty="0">
              <a:solidFill>
                <a:srgbClr val="000000"/>
              </a:solidFill>
              <a:effectLst/>
              <a:latin typeface="Arial" panose="020B0604020202020204" pitchFamily="34" charset="0"/>
            </a:endParaRPr>
          </a:p>
          <a:p>
            <a:pPr algn="just" fontAlgn="base">
              <a:spcBef>
                <a:spcPts val="0"/>
              </a:spcBef>
            </a:pPr>
            <a:r>
              <a:rPr lang="es-MX" b="1" i="0" u="none" strike="noStrike" dirty="0">
                <a:solidFill>
                  <a:srgbClr val="000000"/>
                </a:solidFill>
                <a:effectLst/>
                <a:latin typeface="Arial" panose="020B0604020202020204" pitchFamily="34" charset="0"/>
              </a:rPr>
              <a:t>Plantéate pequeños objetivos cada día: </a:t>
            </a:r>
            <a:r>
              <a:rPr lang="es-MX" b="0" i="0" u="none" strike="noStrike" dirty="0">
                <a:solidFill>
                  <a:srgbClr val="000000"/>
                </a:solidFill>
                <a:effectLst/>
                <a:latin typeface="Arial" panose="020B0604020202020204" pitchFamily="34" charset="0"/>
              </a:rPr>
              <a:t>tener una fuerza de voluntad fuerte significa también no perder de vista tu meta o tu propósito de vida. </a:t>
            </a:r>
            <a:r>
              <a:rPr lang="es-MX" u="sng" dirty="0">
                <a:solidFill>
                  <a:srgbClr val="000000"/>
                </a:solidFill>
                <a:latin typeface="Arial" panose="020B0604020202020204" pitchFamily="34" charset="0"/>
              </a:rPr>
              <a:t>Trazar </a:t>
            </a:r>
            <a:r>
              <a:rPr lang="es-MX" b="0" i="0" u="sng" strike="noStrike" dirty="0">
                <a:solidFill>
                  <a:srgbClr val="000000"/>
                </a:solidFill>
                <a:effectLst/>
                <a:latin typeface="Arial" panose="020B0604020202020204" pitchFamily="34" charset="0"/>
              </a:rPr>
              <a:t>pequeños objetivos que sean realistas</a:t>
            </a:r>
          </a:p>
          <a:p>
            <a:pPr marL="0" indent="0" algn="just" fontAlgn="base">
              <a:spcBef>
                <a:spcPts val="0"/>
              </a:spcBef>
              <a:buNone/>
            </a:pPr>
            <a:endParaRPr lang="es-MX" b="0" i="0" u="sng" strike="noStrike" dirty="0">
              <a:solidFill>
                <a:srgbClr val="000000"/>
              </a:solidFill>
              <a:effectLst/>
              <a:latin typeface="Arial" panose="020B0604020202020204" pitchFamily="34" charset="0"/>
            </a:endParaRPr>
          </a:p>
          <a:p>
            <a:pPr algn="just" fontAlgn="base">
              <a:spcBef>
                <a:spcPts val="0"/>
              </a:spcBef>
            </a:pPr>
            <a:r>
              <a:rPr lang="es-MX" b="1" i="0" u="none" strike="noStrike" dirty="0">
                <a:solidFill>
                  <a:srgbClr val="000000"/>
                </a:solidFill>
                <a:effectLst/>
                <a:latin typeface="Arial" panose="020B0604020202020204" pitchFamily="34" charset="0"/>
              </a:rPr>
              <a:t>Práctica los ¡No!: </a:t>
            </a:r>
            <a:r>
              <a:rPr lang="es-MX" b="0" i="0" u="none" strike="noStrike" dirty="0">
                <a:solidFill>
                  <a:srgbClr val="000000"/>
                </a:solidFill>
                <a:effectLst/>
                <a:latin typeface="Arial" panose="020B0604020202020204" pitchFamily="34" charset="0"/>
              </a:rPr>
              <a:t>este ejercicio, tan poco convencional, es un instrumento fundamental para la ejercitación y el fortalecimiento de tu fuerza de voluntad. </a:t>
            </a:r>
            <a:r>
              <a:rPr lang="es-MX" b="0" i="0" u="sng" strike="noStrike" dirty="0">
                <a:solidFill>
                  <a:srgbClr val="000000"/>
                </a:solidFill>
                <a:effectLst/>
                <a:latin typeface="Arial" panose="020B0604020202020204" pitchFamily="34" charset="0"/>
              </a:rPr>
              <a:t>Al decir “no” en voz alta</a:t>
            </a:r>
            <a:r>
              <a:rPr lang="es-MX" b="0" i="0" u="none" strike="noStrike" dirty="0">
                <a:solidFill>
                  <a:srgbClr val="000000"/>
                </a:solidFill>
                <a:effectLst/>
                <a:latin typeface="Arial" panose="020B0604020202020204" pitchFamily="34" charset="0"/>
              </a:rPr>
              <a:t>, tu cerebro empieza a asociar con más facilidad lo que significa una respuesta negativa. Como sucede con cualquier hábito, la repetición termina por calar hondo en tu mente. Así programarás a tu cerebro y se fortalece también tu fuerza de voluntad al unísono.</a:t>
            </a:r>
          </a:p>
          <a:p>
            <a:endParaRPr lang="es-CL" sz="2400" dirty="0"/>
          </a:p>
        </p:txBody>
      </p:sp>
      <p:pic>
        <p:nvPicPr>
          <p:cNvPr id="4" name="Imagen 3">
            <a:extLst>
              <a:ext uri="{FF2B5EF4-FFF2-40B4-BE49-F238E27FC236}">
                <a16:creationId xmlns:a16="http://schemas.microsoft.com/office/drawing/2014/main" id="{A6F67F10-E3EE-4A8C-BCF2-8CE3B9F40F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5" name="Imagen 4">
            <a:extLst>
              <a:ext uri="{FF2B5EF4-FFF2-40B4-BE49-F238E27FC236}">
                <a16:creationId xmlns:a16="http://schemas.microsoft.com/office/drawing/2014/main" id="{7CFAE11B-8D7D-4FEB-8D06-8AF2802A7165}"/>
              </a:ext>
            </a:extLst>
          </p:cNvPr>
          <p:cNvPicPr>
            <a:picLocks noChangeAspect="1"/>
          </p:cNvPicPr>
          <p:nvPr/>
        </p:nvPicPr>
        <p:blipFill rotWithShape="1">
          <a:blip r:embed="rId3"/>
          <a:srcRect r="164" b="46687"/>
          <a:stretch/>
        </p:blipFill>
        <p:spPr>
          <a:xfrm>
            <a:off x="3448342" y="209695"/>
            <a:ext cx="4795325" cy="2865111"/>
          </a:xfrm>
          <a:prstGeom prst="rect">
            <a:avLst/>
          </a:prstGeom>
        </p:spPr>
      </p:pic>
    </p:spTree>
    <p:extLst>
      <p:ext uri="{BB962C8B-B14F-4D97-AF65-F5344CB8AC3E}">
        <p14:creationId xmlns:p14="http://schemas.microsoft.com/office/powerpoint/2010/main" val="233472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01358-A08B-4FBC-AAA3-C6398E8AF2D2}"/>
              </a:ext>
            </a:extLst>
          </p:cNvPr>
          <p:cNvSpPr>
            <a:spLocks noGrp="1"/>
          </p:cNvSpPr>
          <p:nvPr>
            <p:ph type="title"/>
          </p:nvPr>
        </p:nvSpPr>
        <p:spPr>
          <a:xfrm>
            <a:off x="1069848" y="484632"/>
            <a:ext cx="7033143" cy="1609344"/>
          </a:xfrm>
        </p:spPr>
        <p:txBody>
          <a:bodyPr/>
          <a:lstStyle/>
          <a:p>
            <a:r>
              <a:rPr lang="es-MX" dirty="0"/>
              <a:t>Paso a paso para hábitos saludables</a:t>
            </a:r>
            <a:endParaRPr lang="es-CL" dirty="0"/>
          </a:p>
        </p:txBody>
      </p:sp>
      <p:sp>
        <p:nvSpPr>
          <p:cNvPr id="3" name="Marcador de contenido 2">
            <a:extLst>
              <a:ext uri="{FF2B5EF4-FFF2-40B4-BE49-F238E27FC236}">
                <a16:creationId xmlns:a16="http://schemas.microsoft.com/office/drawing/2014/main" id="{2A3D4A67-BA00-4846-AFCE-C7AC6CBC9BA5}"/>
              </a:ext>
            </a:extLst>
          </p:cNvPr>
          <p:cNvSpPr>
            <a:spLocks noGrp="1"/>
          </p:cNvSpPr>
          <p:nvPr>
            <p:ph idx="1"/>
          </p:nvPr>
        </p:nvSpPr>
        <p:spPr>
          <a:xfrm>
            <a:off x="943238" y="2444965"/>
            <a:ext cx="10178913" cy="4050792"/>
          </a:xfrm>
        </p:spPr>
        <p:txBody>
          <a:bodyPr>
            <a:normAutofit lnSpcReduction="10000"/>
          </a:bodyPr>
          <a:lstStyle/>
          <a:p>
            <a:pPr algn="just"/>
            <a:r>
              <a:rPr lang="es-MX" b="1" i="0" u="none" strike="noStrike" dirty="0">
                <a:solidFill>
                  <a:srgbClr val="000000"/>
                </a:solidFill>
                <a:effectLst/>
                <a:latin typeface="Arial" panose="020B0604020202020204" pitchFamily="34" charset="0"/>
              </a:rPr>
              <a:t>Enfócate en un solo hábito nuevo:</a:t>
            </a:r>
            <a:r>
              <a:rPr lang="es-MX" i="0" u="none" strike="noStrike" dirty="0">
                <a:solidFill>
                  <a:srgbClr val="000000"/>
                </a:solidFill>
                <a:effectLst/>
                <a:latin typeface="Arial" panose="020B0604020202020204" pitchFamily="34" charset="0"/>
              </a:rPr>
              <a:t> </a:t>
            </a:r>
            <a:r>
              <a:rPr lang="es-MX" b="0" i="0" u="none" strike="noStrike" dirty="0">
                <a:solidFill>
                  <a:srgbClr val="000000"/>
                </a:solidFill>
                <a:effectLst/>
                <a:latin typeface="Arial" panose="020B0604020202020204" pitchFamily="34" charset="0"/>
              </a:rPr>
              <a:t>Cada uno de nosotros tiene un límite único en la cantidad de fuerza de voluntad que podemos usar. Una vez que nuestra fuerza de voluntad desaparece, puede ser muy difícil concentrarnos en cosas nuevas y somos más vulnerables a volver a caer en nuestros viejos hábitos. </a:t>
            </a:r>
          </a:p>
          <a:p>
            <a:pPr marL="0" indent="0" algn="just">
              <a:buNone/>
            </a:pPr>
            <a:endParaRPr lang="es-MX" i="0" u="none" strike="noStrike" dirty="0">
              <a:solidFill>
                <a:srgbClr val="000000"/>
              </a:solidFill>
              <a:effectLst/>
              <a:latin typeface="Arial" panose="020B0604020202020204" pitchFamily="34" charset="0"/>
            </a:endParaRPr>
          </a:p>
          <a:p>
            <a:pPr algn="just" rtl="0">
              <a:spcBef>
                <a:spcPts val="0"/>
              </a:spcBef>
              <a:spcAft>
                <a:spcPts val="0"/>
              </a:spcAft>
            </a:pPr>
            <a:r>
              <a:rPr lang="es-CL" b="1" i="0" u="none" strike="noStrike" dirty="0">
                <a:solidFill>
                  <a:srgbClr val="000000"/>
                </a:solidFill>
                <a:effectLst/>
                <a:latin typeface="Arial" panose="020B0604020202020204" pitchFamily="34" charset="0"/>
              </a:rPr>
              <a:t>Prepárate para comprometerte durante al menos dos meses:</a:t>
            </a:r>
            <a:r>
              <a:rPr lang="es-CL" i="0" u="none" strike="noStrike" dirty="0">
                <a:solidFill>
                  <a:srgbClr val="000000"/>
                </a:solidFill>
                <a:effectLst/>
                <a:latin typeface="Arial" panose="020B0604020202020204" pitchFamily="34" charset="0"/>
              </a:rPr>
              <a:t> </a:t>
            </a:r>
            <a:r>
              <a:rPr lang="es-MX" b="0" i="0" u="none" strike="noStrike" dirty="0">
                <a:solidFill>
                  <a:srgbClr val="000000"/>
                </a:solidFill>
                <a:effectLst/>
                <a:latin typeface="Arial" panose="020B0604020202020204" pitchFamily="34" charset="0"/>
              </a:rPr>
              <a:t>algunos hábitos son más fáciles de construir, mientras que otros requieren mucho más esfuerzo. Durante este tiempo, debes estructurar y organizar tu vida de tal manera que siempre tengas tiempo todos los días para hacer el nuevo hábito de manera consistente.</a:t>
            </a:r>
            <a:endParaRPr lang="es-MX" sz="2400" b="0" dirty="0">
              <a:effectLst/>
            </a:endParaRPr>
          </a:p>
          <a:p>
            <a:pPr algn="just"/>
            <a:r>
              <a:rPr lang="es-MX" b="1" i="0" u="none" strike="noStrike" dirty="0">
                <a:solidFill>
                  <a:srgbClr val="000000"/>
                </a:solidFill>
                <a:effectLst/>
                <a:latin typeface="Arial" panose="020B0604020202020204" pitchFamily="34" charset="0"/>
              </a:rPr>
              <a:t>Utilizar como apoyo los hábitos ya establecidos: </a:t>
            </a:r>
            <a:r>
              <a:rPr lang="es-MX" b="0" i="0" u="none" strike="noStrike" dirty="0">
                <a:solidFill>
                  <a:srgbClr val="000000"/>
                </a:solidFill>
                <a:effectLst/>
                <a:latin typeface="Arial" panose="020B0604020202020204" pitchFamily="34" charset="0"/>
              </a:rPr>
              <a:t>os hábitos no deben estar completamente basados en la motivación, las modas o el deseo pasajero. En su lugar, debes tratar de encajarlos en tu vida de una manera que te parezca totalmente natural. Esto significa que no necesitas estar constantemente pensando en una serie de pasos sofisticados, sino en algo que seas capaz de repetir todos los días.</a:t>
            </a:r>
          </a:p>
          <a:p>
            <a:pPr marL="0" indent="0" algn="just">
              <a:buNone/>
            </a:pPr>
            <a:endParaRPr lang="es-CL" sz="2400" dirty="0"/>
          </a:p>
        </p:txBody>
      </p:sp>
      <p:pic>
        <p:nvPicPr>
          <p:cNvPr id="4" name="Imagen 3">
            <a:extLst>
              <a:ext uri="{FF2B5EF4-FFF2-40B4-BE49-F238E27FC236}">
                <a16:creationId xmlns:a16="http://schemas.microsoft.com/office/drawing/2014/main" id="{551840DC-3552-44C5-B529-6A5E7950D5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7170" name="Picture 2" descr="La región dio tres nuevos pasos: Calama, Mejillones y Ollagüe avanzan de  fase - Termómetro Noticias">
            <a:extLst>
              <a:ext uri="{FF2B5EF4-FFF2-40B4-BE49-F238E27FC236}">
                <a16:creationId xmlns:a16="http://schemas.microsoft.com/office/drawing/2014/main" id="{7E38435F-ED17-49BD-873D-84B249218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991" y="158477"/>
            <a:ext cx="3019161" cy="201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03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ué es la naturopatía? - Naturisthar">
            <a:extLst>
              <a:ext uri="{FF2B5EF4-FFF2-40B4-BE49-F238E27FC236}">
                <a16:creationId xmlns:a16="http://schemas.microsoft.com/office/drawing/2014/main" id="{1190F1A1-D820-46B0-85D9-D0971A798BC8}"/>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1795504"/>
            <a:ext cx="9882797" cy="49569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D4C3E54-C554-7459-A193-5E943DAF26A4}"/>
              </a:ext>
            </a:extLst>
          </p:cNvPr>
          <p:cNvSpPr>
            <a:spLocks noGrp="1"/>
          </p:cNvSpPr>
          <p:nvPr>
            <p:ph type="title"/>
          </p:nvPr>
        </p:nvSpPr>
        <p:spPr>
          <a:xfrm>
            <a:off x="1066800" y="186160"/>
            <a:ext cx="10058400" cy="1609344"/>
          </a:xfrm>
        </p:spPr>
        <p:txBody>
          <a:bodyPr/>
          <a:lstStyle/>
          <a:p>
            <a:r>
              <a:rPr lang="es-ES_tradnl" dirty="0"/>
              <a:t>Enfoque holístico y preventivo de la Naturopatía</a:t>
            </a:r>
          </a:p>
        </p:txBody>
      </p:sp>
      <p:sp>
        <p:nvSpPr>
          <p:cNvPr id="3" name="Marcador de contenido 2">
            <a:extLst>
              <a:ext uri="{FF2B5EF4-FFF2-40B4-BE49-F238E27FC236}">
                <a16:creationId xmlns:a16="http://schemas.microsoft.com/office/drawing/2014/main" id="{B9F91E6E-10AC-A3D0-C6C3-436C950192A3}"/>
              </a:ext>
            </a:extLst>
          </p:cNvPr>
          <p:cNvSpPr>
            <a:spLocks noGrp="1"/>
          </p:cNvSpPr>
          <p:nvPr>
            <p:ph idx="1"/>
          </p:nvPr>
        </p:nvSpPr>
        <p:spPr>
          <a:xfrm>
            <a:off x="792372" y="2380280"/>
            <a:ext cx="10058400" cy="4050792"/>
          </a:xfrm>
        </p:spPr>
        <p:txBody>
          <a:bodyPr>
            <a:normAutofit lnSpcReduction="10000"/>
          </a:bodyPr>
          <a:lstStyle/>
          <a:p>
            <a:pPr algn="just" rtl="0">
              <a:spcBef>
                <a:spcPts val="0"/>
              </a:spcBef>
              <a:spcAft>
                <a:spcPts val="0"/>
              </a:spcAft>
            </a:pPr>
            <a:r>
              <a:rPr lang="es-MX" sz="2800" b="0" i="0" u="none" strike="noStrike" dirty="0">
                <a:solidFill>
                  <a:srgbClr val="000000"/>
                </a:solidFill>
                <a:effectLst/>
                <a:latin typeface="Arial" panose="020B0604020202020204" pitchFamily="34" charset="0"/>
              </a:rPr>
              <a:t>La naturopatía preserva un enfoque holístico y preventivo, basado en la idea de que el cuerpo humano tiene la capacidad innata de curarse a sí mismo, obteniendo su correcto funcionamiento combinando métodos naturales y tradicionales. Son muchas las técnicas </a:t>
            </a:r>
            <a:r>
              <a:rPr lang="es-MX" sz="2800" b="0" i="0" u="none" strike="noStrike" dirty="0" err="1">
                <a:solidFill>
                  <a:srgbClr val="000000"/>
                </a:solidFill>
                <a:effectLst/>
                <a:latin typeface="Arial" panose="020B0604020202020204" pitchFamily="34" charset="0"/>
              </a:rPr>
              <a:t>naturopáticas</a:t>
            </a:r>
            <a:r>
              <a:rPr lang="es-MX" sz="2800" b="0" i="0" u="none" strike="noStrike" dirty="0">
                <a:solidFill>
                  <a:srgbClr val="000000"/>
                </a:solidFill>
                <a:effectLst/>
                <a:latin typeface="Arial" panose="020B0604020202020204" pitchFamily="34" charset="0"/>
              </a:rPr>
              <a:t> que nos pueden ayudar a conseguir un bienestar total, sin embargo un enfoque holístico que entienda el cuerpo humano como un todo nos aportará mayor gratificación. </a:t>
            </a:r>
            <a:endParaRPr lang="es-MX" sz="3200" b="0" dirty="0">
              <a:effectLst/>
            </a:endParaRPr>
          </a:p>
          <a:p>
            <a:pPr marL="0" indent="0" algn="just">
              <a:buNone/>
            </a:pPr>
            <a:br>
              <a:rPr lang="es-MX" sz="3200" dirty="0"/>
            </a:br>
            <a:endParaRPr lang="es-ES_tradnl" sz="3200" dirty="0"/>
          </a:p>
        </p:txBody>
      </p:sp>
      <p:pic>
        <p:nvPicPr>
          <p:cNvPr id="4" name="Imagen 3">
            <a:extLst>
              <a:ext uri="{FF2B5EF4-FFF2-40B4-BE49-F238E27FC236}">
                <a16:creationId xmlns:a16="http://schemas.microsoft.com/office/drawing/2014/main" id="{7CB6B29A-575A-4457-BF9E-8EC3E34968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Tree>
    <p:extLst>
      <p:ext uri="{BB962C8B-B14F-4D97-AF65-F5344CB8AC3E}">
        <p14:creationId xmlns:p14="http://schemas.microsoft.com/office/powerpoint/2010/main" val="280977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01358-A08B-4FBC-AAA3-C6398E8AF2D2}"/>
              </a:ext>
            </a:extLst>
          </p:cNvPr>
          <p:cNvSpPr>
            <a:spLocks noGrp="1"/>
          </p:cNvSpPr>
          <p:nvPr>
            <p:ph type="title"/>
          </p:nvPr>
        </p:nvSpPr>
        <p:spPr>
          <a:xfrm>
            <a:off x="1069848" y="484632"/>
            <a:ext cx="7455174" cy="1609344"/>
          </a:xfrm>
        </p:spPr>
        <p:txBody>
          <a:bodyPr/>
          <a:lstStyle/>
          <a:p>
            <a:r>
              <a:rPr lang="es-MX" dirty="0"/>
              <a:t>Paso a paso para hábitos saludables</a:t>
            </a:r>
            <a:endParaRPr lang="es-CL" dirty="0"/>
          </a:p>
        </p:txBody>
      </p:sp>
      <p:sp>
        <p:nvSpPr>
          <p:cNvPr id="3" name="Marcador de contenido 2">
            <a:extLst>
              <a:ext uri="{FF2B5EF4-FFF2-40B4-BE49-F238E27FC236}">
                <a16:creationId xmlns:a16="http://schemas.microsoft.com/office/drawing/2014/main" id="{2A3D4A67-BA00-4846-AFCE-C7AC6CBC9BA5}"/>
              </a:ext>
            </a:extLst>
          </p:cNvPr>
          <p:cNvSpPr>
            <a:spLocks noGrp="1"/>
          </p:cNvSpPr>
          <p:nvPr>
            <p:ph idx="1"/>
          </p:nvPr>
        </p:nvSpPr>
        <p:spPr>
          <a:xfrm>
            <a:off x="1063752" y="2322576"/>
            <a:ext cx="10058400" cy="4050792"/>
          </a:xfrm>
        </p:spPr>
        <p:txBody>
          <a:bodyPr>
            <a:normAutofit/>
          </a:bodyPr>
          <a:lstStyle/>
          <a:p>
            <a:pPr algn="just"/>
            <a:r>
              <a:rPr lang="es-CL" b="1" i="0" u="none" strike="noStrike" dirty="0">
                <a:solidFill>
                  <a:srgbClr val="000000"/>
                </a:solidFill>
                <a:effectLst/>
                <a:latin typeface="Arial" panose="020B0604020202020204" pitchFamily="34" charset="0"/>
              </a:rPr>
              <a:t>Prepárate para los contratiempos o imprevistos:</a:t>
            </a:r>
            <a:r>
              <a:rPr lang="es-CL" i="0" u="none" strike="noStrike" dirty="0">
                <a:solidFill>
                  <a:srgbClr val="000000"/>
                </a:solidFill>
                <a:effectLst/>
                <a:latin typeface="Arial" panose="020B0604020202020204" pitchFamily="34" charset="0"/>
              </a:rPr>
              <a:t> </a:t>
            </a:r>
            <a:r>
              <a:rPr lang="es-MX" b="0" i="0" u="none" strike="noStrike" dirty="0">
                <a:solidFill>
                  <a:srgbClr val="000000"/>
                </a:solidFill>
                <a:effectLst/>
                <a:latin typeface="Arial" panose="020B0604020202020204" pitchFamily="34" charset="0"/>
              </a:rPr>
              <a:t>Algunos de los obstáculos más comunes al tratar de desarrollar nuevos comportamientos son el tiempo, el dolor, los costos, el clima y las influencias externas. Debes anticipar que puedes encontrarte con estos obstáculos en algún momento.</a:t>
            </a:r>
            <a:r>
              <a:rPr lang="es-MX" i="0" u="none" strike="noStrike" dirty="0">
                <a:solidFill>
                  <a:srgbClr val="000000"/>
                </a:solidFill>
                <a:effectLst/>
                <a:latin typeface="Arial" panose="020B0604020202020204" pitchFamily="34" charset="0"/>
              </a:rPr>
              <a:t> </a:t>
            </a:r>
            <a:endParaRPr lang="es-MX" dirty="0">
              <a:solidFill>
                <a:srgbClr val="000000"/>
              </a:solidFill>
              <a:latin typeface="Arial" panose="020B0604020202020204" pitchFamily="34" charset="0"/>
            </a:endParaRPr>
          </a:p>
          <a:p>
            <a:pPr algn="just"/>
            <a:r>
              <a:rPr lang="es-MX" dirty="0">
                <a:solidFill>
                  <a:srgbClr val="000000"/>
                </a:solidFill>
                <a:latin typeface="Arial" panose="020B0604020202020204" pitchFamily="34" charset="0"/>
              </a:rPr>
              <a:t>Llevar un registro ayuda para retomar cuando aparezcan los obstáculos.</a:t>
            </a:r>
          </a:p>
          <a:p>
            <a:pPr algn="just"/>
            <a:r>
              <a:rPr lang="es-CL" b="1" i="0" u="none" strike="noStrike" dirty="0">
                <a:solidFill>
                  <a:srgbClr val="000000"/>
                </a:solidFill>
                <a:effectLst/>
                <a:latin typeface="Arial" panose="020B0604020202020204" pitchFamily="34" charset="0"/>
              </a:rPr>
              <a:t>Usa recompensas</a:t>
            </a:r>
            <a:r>
              <a:rPr lang="es-MX" b="1" i="0" u="none" strike="noStrike" dirty="0">
                <a:solidFill>
                  <a:srgbClr val="000000"/>
                </a:solidFill>
                <a:effectLst/>
                <a:latin typeface="Arial" panose="020B0604020202020204" pitchFamily="34" charset="0"/>
              </a:rPr>
              <a:t>: </a:t>
            </a:r>
            <a:r>
              <a:rPr lang="es-MX" b="0" i="0" u="none" strike="noStrike" dirty="0">
                <a:solidFill>
                  <a:srgbClr val="000000"/>
                </a:solidFill>
                <a:effectLst/>
                <a:latin typeface="Arial" panose="020B0604020202020204" pitchFamily="34" charset="0"/>
              </a:rPr>
              <a:t>Es fácil implementar recompensas en todo el proceso para que te sientas bien contigo mismo cuando llegues a ciertos puntos.</a:t>
            </a:r>
            <a:r>
              <a:rPr lang="es-MX" i="0" u="none" strike="noStrike" dirty="0">
                <a:solidFill>
                  <a:srgbClr val="000000"/>
                </a:solidFill>
                <a:effectLst/>
                <a:latin typeface="Arial" panose="020B0604020202020204" pitchFamily="34" charset="0"/>
              </a:rPr>
              <a:t> Utiliza la creatividad, no tienen que ser grandes recompensas.</a:t>
            </a:r>
          </a:p>
          <a:p>
            <a:pPr algn="just"/>
            <a:r>
              <a:rPr lang="es-MX" b="1" i="0" u="none" strike="noStrike" dirty="0">
                <a:solidFill>
                  <a:srgbClr val="000000"/>
                </a:solidFill>
                <a:effectLst/>
                <a:latin typeface="Arial" panose="020B0604020202020204" pitchFamily="34" charset="0"/>
              </a:rPr>
              <a:t>Ve a un ritmo que puedas mantener durante largos períodos de tiempo:</a:t>
            </a:r>
            <a:r>
              <a:rPr lang="es-MX" i="0" u="none" strike="noStrike" dirty="0">
                <a:solidFill>
                  <a:srgbClr val="000000"/>
                </a:solidFill>
                <a:effectLst/>
                <a:latin typeface="Arial" panose="020B0604020202020204" pitchFamily="34" charset="0"/>
              </a:rPr>
              <a:t> </a:t>
            </a:r>
            <a:r>
              <a:rPr lang="es-MX" b="0" i="0" u="none" strike="noStrike" dirty="0">
                <a:solidFill>
                  <a:srgbClr val="000000"/>
                </a:solidFill>
                <a:effectLst/>
                <a:latin typeface="Arial" panose="020B0604020202020204" pitchFamily="34" charset="0"/>
              </a:rPr>
              <a:t>Cuando intentas cambiar tus patrones de comportamiento, una de las habilidades más esenciales es la paciencia. La paciencia es la clave. Haz solamente las cosas que eres capaz de sostener a largo plazo.</a:t>
            </a:r>
            <a:endParaRPr lang="es-CL" sz="2400" dirty="0"/>
          </a:p>
        </p:txBody>
      </p:sp>
      <p:pic>
        <p:nvPicPr>
          <p:cNvPr id="4" name="Imagen 3">
            <a:extLst>
              <a:ext uri="{FF2B5EF4-FFF2-40B4-BE49-F238E27FC236}">
                <a16:creationId xmlns:a16="http://schemas.microsoft.com/office/drawing/2014/main" id="{551840DC-3552-44C5-B529-6A5E7950D5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5" name="Picture 2" descr="La región dio tres nuevos pasos: Calama, Mejillones y Ollagüe avanzan de  fase - Termómetro Noticias">
            <a:extLst>
              <a:ext uri="{FF2B5EF4-FFF2-40B4-BE49-F238E27FC236}">
                <a16:creationId xmlns:a16="http://schemas.microsoft.com/office/drawing/2014/main" id="{A575A106-8288-44A2-A688-99447C652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991" y="158477"/>
            <a:ext cx="3019161" cy="201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69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48CBC-EC4E-CF55-D70D-837BC9E76825}"/>
              </a:ext>
            </a:extLst>
          </p:cNvPr>
          <p:cNvSpPr>
            <a:spLocks noGrp="1"/>
          </p:cNvSpPr>
          <p:nvPr>
            <p:ph type="title"/>
          </p:nvPr>
        </p:nvSpPr>
        <p:spPr>
          <a:xfrm>
            <a:off x="6382046" y="2492774"/>
            <a:ext cx="5809954" cy="1609344"/>
          </a:xfrm>
        </p:spPr>
        <p:txBody>
          <a:bodyPr/>
          <a:lstStyle/>
          <a:p>
            <a:r>
              <a:rPr lang="es-ES_tradnl" dirty="0"/>
              <a:t>Medicina del Estilo de Vida</a:t>
            </a:r>
          </a:p>
        </p:txBody>
      </p:sp>
      <p:pic>
        <p:nvPicPr>
          <p:cNvPr id="4" name="Imagen 3">
            <a:extLst>
              <a:ext uri="{FF2B5EF4-FFF2-40B4-BE49-F238E27FC236}">
                <a16:creationId xmlns:a16="http://schemas.microsoft.com/office/drawing/2014/main" id="{A0D01D00-B73C-4779-A91B-16F391C8FE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5122" name="Picture 2">
            <a:extLst>
              <a:ext uri="{FF2B5EF4-FFF2-40B4-BE49-F238E27FC236}">
                <a16:creationId xmlns:a16="http://schemas.microsoft.com/office/drawing/2014/main" id="{4753F76C-46BB-4D53-9126-41A8D3C46E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1010" y="192498"/>
            <a:ext cx="4768946" cy="656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0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78F9D-6844-E9CD-87D2-C0CBBBAF53B4}"/>
              </a:ext>
            </a:extLst>
          </p:cNvPr>
          <p:cNvSpPr>
            <a:spLocks noGrp="1"/>
          </p:cNvSpPr>
          <p:nvPr>
            <p:ph type="title"/>
          </p:nvPr>
        </p:nvSpPr>
        <p:spPr/>
        <p:txBody>
          <a:bodyPr/>
          <a:lstStyle/>
          <a:p>
            <a:r>
              <a:rPr lang="es-ES_tradnl" dirty="0"/>
              <a:t>Hábitos y cerebro</a:t>
            </a:r>
          </a:p>
        </p:txBody>
      </p:sp>
      <p:sp>
        <p:nvSpPr>
          <p:cNvPr id="3" name="Marcador de contenido 2">
            <a:extLst>
              <a:ext uri="{FF2B5EF4-FFF2-40B4-BE49-F238E27FC236}">
                <a16:creationId xmlns:a16="http://schemas.microsoft.com/office/drawing/2014/main" id="{0845C883-0ECE-6F4F-B5C7-1AB74C70EC6D}"/>
              </a:ext>
            </a:extLst>
          </p:cNvPr>
          <p:cNvSpPr>
            <a:spLocks noGrp="1"/>
          </p:cNvSpPr>
          <p:nvPr>
            <p:ph idx="1"/>
          </p:nvPr>
        </p:nvSpPr>
        <p:spPr>
          <a:xfrm>
            <a:off x="1069848" y="1909528"/>
            <a:ext cx="10058400" cy="4050792"/>
          </a:xfrm>
        </p:spPr>
        <p:txBody>
          <a:bodyPr>
            <a:normAutofit/>
          </a:bodyPr>
          <a:lstStyle/>
          <a:p>
            <a:pPr algn="just" rtl="0">
              <a:spcBef>
                <a:spcPts val="0"/>
              </a:spcBef>
              <a:spcAft>
                <a:spcPts val="0"/>
              </a:spcAft>
            </a:pPr>
            <a:r>
              <a:rPr lang="es-CL" sz="2400" b="0" i="0" u="none" strike="noStrike" dirty="0">
                <a:solidFill>
                  <a:srgbClr val="000000"/>
                </a:solidFill>
                <a:effectLst/>
                <a:latin typeface="Arial" panose="020B0604020202020204" pitchFamily="34" charset="0"/>
              </a:rPr>
              <a:t>Por definición, un hábito es un patrón de comportamiento. En este sentido, el cómo se forman ha sido estudiado por una multitud de especialistas y científicos. Dichos estudios han confirmado que todos los hábitos se forman a través de la repetición. De hecho, estos emergen a través del aprendizaje asociativo.</a:t>
            </a:r>
            <a:endParaRPr lang="es-CL" b="0" dirty="0">
              <a:effectLst/>
            </a:endParaRPr>
          </a:p>
          <a:p>
            <a:pPr algn="just"/>
            <a:r>
              <a:rPr lang="es-CL" sz="2400" b="0" i="0" u="none" strike="noStrike" dirty="0">
                <a:solidFill>
                  <a:srgbClr val="000000"/>
                </a:solidFill>
                <a:effectLst/>
                <a:latin typeface="Arial" panose="020B0604020202020204" pitchFamily="34" charset="0"/>
              </a:rPr>
              <a:t>El cerebro funciona como una computadora, y como tal puede ser reprogramable de acuerdo a las acciones que ejerza y a los impulsos que reciba.</a:t>
            </a:r>
          </a:p>
          <a:p>
            <a:pPr algn="just"/>
            <a:br>
              <a:rPr lang="es-CL" dirty="0"/>
            </a:br>
            <a:endParaRPr lang="es-ES_tradnl" sz="2800" dirty="0"/>
          </a:p>
        </p:txBody>
      </p:sp>
      <p:pic>
        <p:nvPicPr>
          <p:cNvPr id="4" name="Imagen 3">
            <a:extLst>
              <a:ext uri="{FF2B5EF4-FFF2-40B4-BE49-F238E27FC236}">
                <a16:creationId xmlns:a16="http://schemas.microsoft.com/office/drawing/2014/main" id="{7CF5AE94-347F-4CBA-8407-2730890E02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10242" name="Picture 2" descr="Nueve hábitos saludables para cuidar de nuestro cerebro">
            <a:extLst>
              <a:ext uri="{FF2B5EF4-FFF2-40B4-BE49-F238E27FC236}">
                <a16:creationId xmlns:a16="http://schemas.microsoft.com/office/drawing/2014/main" id="{371EC13C-C0E7-4060-A171-DE25E6392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088" y="4823784"/>
            <a:ext cx="3014368" cy="19791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82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3A895-5E8D-D2C6-5AAC-7EC6D17CAA11}"/>
              </a:ext>
            </a:extLst>
          </p:cNvPr>
          <p:cNvSpPr>
            <a:spLocks noGrp="1"/>
          </p:cNvSpPr>
          <p:nvPr>
            <p:ph type="title"/>
          </p:nvPr>
        </p:nvSpPr>
        <p:spPr/>
        <p:txBody>
          <a:bodyPr/>
          <a:lstStyle/>
          <a:p>
            <a:r>
              <a:rPr lang="es-ES_tradnl" dirty="0"/>
              <a:t>Ejemplo</a:t>
            </a:r>
          </a:p>
        </p:txBody>
      </p:sp>
      <p:sp>
        <p:nvSpPr>
          <p:cNvPr id="3" name="Marcador de contenido 2">
            <a:extLst>
              <a:ext uri="{FF2B5EF4-FFF2-40B4-BE49-F238E27FC236}">
                <a16:creationId xmlns:a16="http://schemas.microsoft.com/office/drawing/2014/main" id="{2DD285AA-B511-DDF7-FFFC-18F9E5E3B47E}"/>
              </a:ext>
            </a:extLst>
          </p:cNvPr>
          <p:cNvSpPr>
            <a:spLocks noGrp="1"/>
          </p:cNvSpPr>
          <p:nvPr>
            <p:ph idx="1"/>
          </p:nvPr>
        </p:nvSpPr>
        <p:spPr>
          <a:xfrm>
            <a:off x="1066800" y="3070288"/>
            <a:ext cx="10058400" cy="2523731"/>
          </a:xfrm>
        </p:spPr>
        <p:txBody>
          <a:bodyPr>
            <a:normAutofit/>
          </a:bodyPr>
          <a:lstStyle/>
          <a:p>
            <a:pPr algn="just" rtl="0">
              <a:spcBef>
                <a:spcPts val="0"/>
              </a:spcBef>
              <a:spcAft>
                <a:spcPts val="0"/>
              </a:spcAft>
            </a:pPr>
            <a:r>
              <a:rPr lang="es-CL" sz="2400" b="0" i="0" u="none" strike="noStrike" dirty="0">
                <a:solidFill>
                  <a:srgbClr val="000000"/>
                </a:solidFill>
                <a:effectLst/>
                <a:latin typeface="Arial" panose="020B0604020202020204" pitchFamily="34" charset="0"/>
              </a:rPr>
              <a:t>“Me siento estresado = fumaré para relajarme” </a:t>
            </a:r>
          </a:p>
          <a:p>
            <a:pPr marL="0" indent="0" algn="just" rtl="0">
              <a:spcBef>
                <a:spcPts val="0"/>
              </a:spcBef>
              <a:spcAft>
                <a:spcPts val="0"/>
              </a:spcAft>
              <a:buNone/>
            </a:pPr>
            <a:endParaRPr lang="es-CL" sz="2800" b="0" dirty="0">
              <a:effectLst/>
            </a:endParaRPr>
          </a:p>
          <a:p>
            <a:pPr algn="just" rtl="0">
              <a:spcBef>
                <a:spcPts val="0"/>
              </a:spcBef>
              <a:spcAft>
                <a:spcPts val="0"/>
              </a:spcAft>
            </a:pPr>
            <a:r>
              <a:rPr lang="es-CL" sz="2400" b="0" i="0" u="none" strike="noStrike" dirty="0">
                <a:solidFill>
                  <a:srgbClr val="000000"/>
                </a:solidFill>
                <a:effectLst/>
                <a:latin typeface="Arial" panose="020B0604020202020204" pitchFamily="34" charset="0"/>
              </a:rPr>
              <a:t>“No encuentro la solución a determinado problema = fumaré para tener tiempo a solas y refrescar ideas” </a:t>
            </a:r>
          </a:p>
          <a:p>
            <a:pPr marL="0" indent="0" algn="just" rtl="0">
              <a:spcBef>
                <a:spcPts val="0"/>
              </a:spcBef>
              <a:spcAft>
                <a:spcPts val="0"/>
              </a:spcAft>
              <a:buNone/>
            </a:pPr>
            <a:endParaRPr lang="es-CL" sz="2800" b="0" dirty="0">
              <a:effectLst/>
            </a:endParaRPr>
          </a:p>
          <a:p>
            <a:pPr algn="just" rtl="0">
              <a:spcBef>
                <a:spcPts val="0"/>
              </a:spcBef>
              <a:spcAft>
                <a:spcPts val="0"/>
              </a:spcAft>
            </a:pPr>
            <a:r>
              <a:rPr lang="es-CL" sz="2400" b="0" i="0" u="none" strike="noStrike" dirty="0">
                <a:solidFill>
                  <a:srgbClr val="000000"/>
                </a:solidFill>
                <a:effectLst/>
                <a:latin typeface="Arial" panose="020B0604020202020204" pitchFamily="34" charset="0"/>
              </a:rPr>
              <a:t>“Estoy muy feliz = fumo para celebrar que me siento bien”</a:t>
            </a:r>
            <a:endParaRPr lang="es-CL" sz="2800" b="0" dirty="0">
              <a:effectLst/>
            </a:endParaRPr>
          </a:p>
          <a:p>
            <a:pPr marL="0" indent="0">
              <a:buNone/>
            </a:pPr>
            <a:endParaRPr lang="es-ES_tradnl" sz="2800" dirty="0"/>
          </a:p>
        </p:txBody>
      </p:sp>
      <p:pic>
        <p:nvPicPr>
          <p:cNvPr id="4" name="Imagen 3">
            <a:extLst>
              <a:ext uri="{FF2B5EF4-FFF2-40B4-BE49-F238E27FC236}">
                <a16:creationId xmlns:a16="http://schemas.microsoft.com/office/drawing/2014/main" id="{38BD3C65-2BD8-415F-BA45-77AB36BD2D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11266" name="Picture 2" descr="Los alimentos que ayudan a dejar de fumar y combatir la ansiedad">
            <a:extLst>
              <a:ext uri="{FF2B5EF4-FFF2-40B4-BE49-F238E27FC236}">
                <a16:creationId xmlns:a16="http://schemas.microsoft.com/office/drawing/2014/main" id="{8E6A2429-A14C-4A23-ABB4-357E09CBF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469" y="187774"/>
            <a:ext cx="2692032" cy="205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190F5-E77C-67DD-D100-A49585C45121}"/>
              </a:ext>
            </a:extLst>
          </p:cNvPr>
          <p:cNvSpPr>
            <a:spLocks noGrp="1"/>
          </p:cNvSpPr>
          <p:nvPr>
            <p:ph type="title"/>
          </p:nvPr>
        </p:nvSpPr>
        <p:spPr/>
        <p:txBody>
          <a:bodyPr/>
          <a:lstStyle/>
          <a:p>
            <a:r>
              <a:rPr lang="es-ES_tradnl" dirty="0"/>
              <a:t>Los hábitos y la Neurociencia</a:t>
            </a:r>
          </a:p>
        </p:txBody>
      </p:sp>
      <p:sp>
        <p:nvSpPr>
          <p:cNvPr id="3" name="Marcador de contenido 2">
            <a:extLst>
              <a:ext uri="{FF2B5EF4-FFF2-40B4-BE49-F238E27FC236}">
                <a16:creationId xmlns:a16="http://schemas.microsoft.com/office/drawing/2014/main" id="{F2AEB8C5-0BCC-2A8C-7838-F7D6B076EF4D}"/>
              </a:ext>
            </a:extLst>
          </p:cNvPr>
          <p:cNvSpPr>
            <a:spLocks noGrp="1"/>
          </p:cNvSpPr>
          <p:nvPr>
            <p:ph idx="1"/>
          </p:nvPr>
        </p:nvSpPr>
        <p:spPr/>
        <p:txBody>
          <a:bodyPr>
            <a:normAutofit/>
          </a:bodyPr>
          <a:lstStyle/>
          <a:p>
            <a:pPr algn="just" rtl="0">
              <a:spcBef>
                <a:spcPts val="0"/>
              </a:spcBef>
              <a:spcAft>
                <a:spcPts val="0"/>
              </a:spcAft>
            </a:pPr>
            <a:r>
              <a:rPr lang="es-CL" sz="2400" b="0" i="0" u="none" strike="noStrike" dirty="0">
                <a:solidFill>
                  <a:srgbClr val="000000"/>
                </a:solidFill>
                <a:effectLst/>
                <a:latin typeface="Arial" panose="020B0604020202020204" pitchFamily="34" charset="0"/>
              </a:rPr>
              <a:t>Solo a través de conocer el cerebro y su funcionamiento podremos ayudar a las personas a reprogramar sus hábitos. El cerebro funciona como una computadora y como tal puede reprogramarse a partir de diversos escenarios. </a:t>
            </a:r>
          </a:p>
          <a:p>
            <a:pPr marL="0" indent="0" algn="just" rtl="0">
              <a:spcBef>
                <a:spcPts val="0"/>
              </a:spcBef>
              <a:spcAft>
                <a:spcPts val="0"/>
              </a:spcAft>
              <a:buNone/>
            </a:pPr>
            <a:endParaRPr lang="es-CL" sz="2800" b="0" dirty="0">
              <a:effectLst/>
            </a:endParaRPr>
          </a:p>
          <a:p>
            <a:pPr algn="just" rtl="0">
              <a:spcBef>
                <a:spcPts val="0"/>
              </a:spcBef>
              <a:spcAft>
                <a:spcPts val="0"/>
              </a:spcAft>
            </a:pPr>
            <a:r>
              <a:rPr lang="es-CL" sz="2400" dirty="0">
                <a:solidFill>
                  <a:srgbClr val="000000"/>
                </a:solidFill>
                <a:latin typeface="Arial" panose="020B0604020202020204" pitchFamily="34" charset="0"/>
              </a:rPr>
              <a:t>L</a:t>
            </a:r>
            <a:r>
              <a:rPr lang="es-CL" sz="2400" b="0" i="0" u="none" strike="noStrike" dirty="0">
                <a:solidFill>
                  <a:srgbClr val="000000"/>
                </a:solidFill>
                <a:effectLst/>
                <a:latin typeface="Arial" panose="020B0604020202020204" pitchFamily="34" charset="0"/>
              </a:rPr>
              <a:t>a neurociencia explica que un hábito se crea cuando el cerebro forma conexiones neuronales de acuerdo a una acción ejecutada de forma repetitiva. Esta conexión se consolida con cada nueva repetición, porque se produce una estimulación neuronal que fortalece la conexión. </a:t>
            </a:r>
            <a:endParaRPr lang="es-CL" sz="2800" b="0" dirty="0">
              <a:effectLst/>
            </a:endParaRPr>
          </a:p>
          <a:p>
            <a:pPr marL="0" indent="0">
              <a:buNone/>
            </a:pPr>
            <a:endParaRPr lang="es-ES_tradnl" sz="2800" dirty="0"/>
          </a:p>
        </p:txBody>
      </p:sp>
      <p:pic>
        <p:nvPicPr>
          <p:cNvPr id="4" name="Imagen 3">
            <a:extLst>
              <a:ext uri="{FF2B5EF4-FFF2-40B4-BE49-F238E27FC236}">
                <a16:creationId xmlns:a16="http://schemas.microsoft.com/office/drawing/2014/main" id="{8A287FD5-C644-43F1-9D6A-FF69FCAC39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Tree>
    <p:extLst>
      <p:ext uri="{BB962C8B-B14F-4D97-AF65-F5344CB8AC3E}">
        <p14:creationId xmlns:p14="http://schemas.microsoft.com/office/powerpoint/2010/main" val="380299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5BA89-A2CE-4E95-9B4C-6AB5A358B357}"/>
              </a:ext>
            </a:extLst>
          </p:cNvPr>
          <p:cNvSpPr>
            <a:spLocks noGrp="1"/>
          </p:cNvSpPr>
          <p:nvPr>
            <p:ph type="title"/>
          </p:nvPr>
        </p:nvSpPr>
        <p:spPr/>
        <p:txBody>
          <a:bodyPr/>
          <a:lstStyle/>
          <a:p>
            <a:r>
              <a:rPr lang="es-MX" dirty="0"/>
              <a:t>Conceptos fundamentales</a:t>
            </a:r>
            <a:endParaRPr lang="es-CL" dirty="0"/>
          </a:p>
        </p:txBody>
      </p:sp>
      <p:sp>
        <p:nvSpPr>
          <p:cNvPr id="3" name="Marcador de contenido 2">
            <a:extLst>
              <a:ext uri="{FF2B5EF4-FFF2-40B4-BE49-F238E27FC236}">
                <a16:creationId xmlns:a16="http://schemas.microsoft.com/office/drawing/2014/main" id="{A9348259-0CA2-42D8-86B3-8676AF0A67A5}"/>
              </a:ext>
            </a:extLst>
          </p:cNvPr>
          <p:cNvSpPr>
            <a:spLocks noGrp="1"/>
          </p:cNvSpPr>
          <p:nvPr>
            <p:ph idx="1"/>
          </p:nvPr>
        </p:nvSpPr>
        <p:spPr/>
        <p:txBody>
          <a:bodyPr/>
          <a:lstStyle/>
          <a:p>
            <a:pPr algn="just"/>
            <a:r>
              <a:rPr lang="es-MX" sz="1800" b="1" dirty="0">
                <a:solidFill>
                  <a:srgbClr val="C00000"/>
                </a:solidFill>
                <a:latin typeface="Arial" panose="020B0604020202020204" pitchFamily="34" charset="0"/>
              </a:rPr>
              <a:t>Las neuronas: </a:t>
            </a:r>
            <a:r>
              <a:rPr lang="es-MX" sz="1800" b="0" i="0" u="none" strike="noStrike" dirty="0">
                <a:solidFill>
                  <a:srgbClr val="000000"/>
                </a:solidFill>
                <a:effectLst/>
                <a:latin typeface="Arial" panose="020B0604020202020204" pitchFamily="34" charset="0"/>
              </a:rPr>
              <a:t>están encargadas de recibir información y transmitir impulsos eléctricos. Estas células pueden interactuar entre sí en un proceso llamado “conexión neuronal”, unión que se da al momento de percibir la repetición sistemática de una conducta. </a:t>
            </a:r>
            <a:endParaRPr lang="es-MX" sz="1800" b="1" i="0" u="none" strike="noStrike" dirty="0">
              <a:solidFill>
                <a:srgbClr val="C00000"/>
              </a:solidFill>
              <a:effectLst/>
              <a:latin typeface="Arial" panose="020B0604020202020204" pitchFamily="34" charset="0"/>
            </a:endParaRPr>
          </a:p>
          <a:p>
            <a:pPr algn="just"/>
            <a:r>
              <a:rPr lang="es-MX" sz="1800" b="1" i="0" u="none" strike="noStrike" dirty="0">
                <a:solidFill>
                  <a:srgbClr val="C00000"/>
                </a:solidFill>
                <a:effectLst/>
                <a:latin typeface="Arial" panose="020B0604020202020204" pitchFamily="34" charset="0"/>
              </a:rPr>
              <a:t>La dopamina: </a:t>
            </a:r>
            <a:r>
              <a:rPr lang="es-MX" sz="1800" b="0" i="0" u="none" strike="noStrike" dirty="0">
                <a:solidFill>
                  <a:srgbClr val="000000"/>
                </a:solidFill>
                <a:effectLst/>
                <a:latin typeface="Arial" panose="020B0604020202020204" pitchFamily="34" charset="0"/>
              </a:rPr>
              <a:t>es un neurotransmisor del sistema nervioso central. Se trata de un mensajero químico asociado con el placer. Todo hábito es impulsado, en cierta medida, por la dopamina.</a:t>
            </a:r>
          </a:p>
          <a:p>
            <a:pPr algn="just"/>
            <a:r>
              <a:rPr lang="es-MX" sz="1800" b="1" dirty="0">
                <a:solidFill>
                  <a:srgbClr val="C00000"/>
                </a:solidFill>
                <a:latin typeface="Arial" panose="020B0604020202020204" pitchFamily="34" charset="0"/>
              </a:rPr>
              <a:t>Los ganglios basales: </a:t>
            </a:r>
            <a:r>
              <a:rPr lang="es-MX" sz="1800" b="0" i="0" u="none" strike="noStrike" dirty="0">
                <a:solidFill>
                  <a:srgbClr val="000000"/>
                </a:solidFill>
                <a:effectLst/>
                <a:latin typeface="Arial" panose="020B0604020202020204" pitchFamily="34" charset="0"/>
              </a:rPr>
              <a:t>se trata de una serie de núcleos subcorticales ubicados en la profundidad de la corteza cerebral. La función principal de los ganglios basales es el procesamiento de información. </a:t>
            </a:r>
            <a:r>
              <a:rPr lang="es-MX" sz="1800" b="0" i="0" u="sng" strike="noStrike" dirty="0">
                <a:solidFill>
                  <a:srgbClr val="000000"/>
                </a:solidFill>
                <a:effectLst/>
                <a:latin typeface="Arial" panose="020B0604020202020204" pitchFamily="34" charset="0"/>
              </a:rPr>
              <a:t>La finalidad de esto es ajustar la actividad cerebral</a:t>
            </a:r>
            <a:r>
              <a:rPr lang="es-MX" sz="1800" b="0" i="0" u="none" strike="noStrike" dirty="0">
                <a:solidFill>
                  <a:srgbClr val="000000"/>
                </a:solidFill>
                <a:effectLst/>
                <a:latin typeface="Arial" panose="020B0604020202020204" pitchFamily="34" charset="0"/>
              </a:rPr>
              <a:t>, sus circuitos, para dar una respuesta rápida y práctica ante cualquier escenario presentado.</a:t>
            </a:r>
          </a:p>
          <a:p>
            <a:pPr algn="just"/>
            <a:r>
              <a:rPr lang="es-MX" sz="1800" b="1" dirty="0">
                <a:solidFill>
                  <a:srgbClr val="C00000"/>
                </a:solidFill>
                <a:latin typeface="Arial" panose="020B0604020202020204" pitchFamily="34" charset="0"/>
              </a:rPr>
              <a:t>La </a:t>
            </a:r>
            <a:r>
              <a:rPr lang="es-MX" sz="1800" b="1" dirty="0" err="1">
                <a:solidFill>
                  <a:srgbClr val="C00000"/>
                </a:solidFill>
                <a:latin typeface="Arial" panose="020B0604020202020204" pitchFamily="34" charset="0"/>
              </a:rPr>
              <a:t>neuroplasticidad</a:t>
            </a:r>
            <a:r>
              <a:rPr lang="es-MX" sz="1800" b="1" dirty="0">
                <a:solidFill>
                  <a:srgbClr val="C00000"/>
                </a:solidFill>
                <a:latin typeface="Arial" panose="020B0604020202020204" pitchFamily="34" charset="0"/>
              </a:rPr>
              <a:t>: </a:t>
            </a:r>
            <a:r>
              <a:rPr lang="es-MX" sz="1800" b="0" i="0" u="none" strike="noStrike" dirty="0">
                <a:solidFill>
                  <a:srgbClr val="000000"/>
                </a:solidFill>
                <a:effectLst/>
                <a:latin typeface="Arial" panose="020B0604020202020204" pitchFamily="34" charset="0"/>
              </a:rPr>
              <a:t>es la capacidad que tiene el cerebro humano para adaptarse, cambiando conforme a su interacción con el entorno. La </a:t>
            </a:r>
            <a:r>
              <a:rPr lang="es-MX" sz="1800" b="0" i="0" u="none" strike="noStrike" dirty="0" err="1">
                <a:solidFill>
                  <a:srgbClr val="000000"/>
                </a:solidFill>
                <a:effectLst/>
                <a:latin typeface="Arial" panose="020B0604020202020204" pitchFamily="34" charset="0"/>
              </a:rPr>
              <a:t>neuroplasticidad</a:t>
            </a:r>
            <a:r>
              <a:rPr lang="es-MX" sz="1800" b="0" i="0" u="none" strike="noStrike" dirty="0">
                <a:solidFill>
                  <a:srgbClr val="000000"/>
                </a:solidFill>
                <a:effectLst/>
                <a:latin typeface="Arial" panose="020B0604020202020204" pitchFamily="34" charset="0"/>
              </a:rPr>
              <a:t>, también conocida como plasticidad neuronal, se da cuando las neuronas del cerebro consiguen establecer una conexión. </a:t>
            </a:r>
          </a:p>
          <a:p>
            <a:endParaRPr lang="es-MX" sz="1800" b="0" i="0" u="none" strike="noStrike" dirty="0">
              <a:solidFill>
                <a:srgbClr val="000000"/>
              </a:solidFill>
              <a:effectLst/>
              <a:latin typeface="Arial" panose="020B0604020202020204" pitchFamily="34" charset="0"/>
            </a:endParaRPr>
          </a:p>
        </p:txBody>
      </p:sp>
      <p:pic>
        <p:nvPicPr>
          <p:cNvPr id="4" name="Imagen 3">
            <a:extLst>
              <a:ext uri="{FF2B5EF4-FFF2-40B4-BE49-F238E27FC236}">
                <a16:creationId xmlns:a16="http://schemas.microsoft.com/office/drawing/2014/main" id="{147325A3-A8BF-4BB3-AFFE-51FE797CFB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pic>
        <p:nvPicPr>
          <p:cNvPr id="5" name="Picture 2" descr="Nueve hábitos saludables para cuidar de nuestro cerebro">
            <a:extLst>
              <a:ext uri="{FF2B5EF4-FFF2-40B4-BE49-F238E27FC236}">
                <a16:creationId xmlns:a16="http://schemas.microsoft.com/office/drawing/2014/main" id="{41232492-D51A-409C-A356-9ABA144AD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534" y="338313"/>
            <a:ext cx="1769464" cy="1161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15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AC2418-9589-44A5-BFA0-F558DF396218}"/>
              </a:ext>
            </a:extLst>
          </p:cNvPr>
          <p:cNvPicPr>
            <a:picLocks noChangeAspect="1"/>
          </p:cNvPicPr>
          <p:nvPr/>
        </p:nvPicPr>
        <p:blipFill rotWithShape="1">
          <a:blip r:embed="rId2"/>
          <a:srcRect l="2520" t="17343" r="2300" b="27518"/>
          <a:stretch/>
        </p:blipFill>
        <p:spPr>
          <a:xfrm>
            <a:off x="3319976" y="4062701"/>
            <a:ext cx="4825219" cy="2795299"/>
          </a:xfrm>
          <a:prstGeom prst="rect">
            <a:avLst/>
          </a:prstGeom>
        </p:spPr>
      </p:pic>
      <p:sp>
        <p:nvSpPr>
          <p:cNvPr id="2" name="Título 1">
            <a:extLst>
              <a:ext uri="{FF2B5EF4-FFF2-40B4-BE49-F238E27FC236}">
                <a16:creationId xmlns:a16="http://schemas.microsoft.com/office/drawing/2014/main" id="{FB45BA89-A2CE-4E95-9B4C-6AB5A358B357}"/>
              </a:ext>
            </a:extLst>
          </p:cNvPr>
          <p:cNvSpPr>
            <a:spLocks noGrp="1"/>
          </p:cNvSpPr>
          <p:nvPr>
            <p:ph type="title"/>
          </p:nvPr>
        </p:nvSpPr>
        <p:spPr/>
        <p:txBody>
          <a:bodyPr/>
          <a:lstStyle/>
          <a:p>
            <a:r>
              <a:rPr lang="es-MX" dirty="0"/>
              <a:t>Estructura del hábito</a:t>
            </a:r>
            <a:endParaRPr lang="es-CL" dirty="0"/>
          </a:p>
        </p:txBody>
      </p:sp>
      <p:pic>
        <p:nvPicPr>
          <p:cNvPr id="4" name="Imagen 3">
            <a:extLst>
              <a:ext uri="{FF2B5EF4-FFF2-40B4-BE49-F238E27FC236}">
                <a16:creationId xmlns:a16="http://schemas.microsoft.com/office/drawing/2014/main" id="{147325A3-A8BF-4BB3-AFFE-51FE797CFB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
        <p:nvSpPr>
          <p:cNvPr id="6" name="Marcador de contenido 5">
            <a:extLst>
              <a:ext uri="{FF2B5EF4-FFF2-40B4-BE49-F238E27FC236}">
                <a16:creationId xmlns:a16="http://schemas.microsoft.com/office/drawing/2014/main" id="{84485F18-565F-4C4D-B740-1105ED34F5DE}"/>
              </a:ext>
            </a:extLst>
          </p:cNvPr>
          <p:cNvSpPr>
            <a:spLocks noGrp="1"/>
          </p:cNvSpPr>
          <p:nvPr>
            <p:ph idx="1"/>
          </p:nvPr>
        </p:nvSpPr>
        <p:spPr>
          <a:xfrm>
            <a:off x="1063752" y="1868189"/>
            <a:ext cx="10662607" cy="4050792"/>
          </a:xfrm>
        </p:spPr>
        <p:txBody>
          <a:bodyPr>
            <a:normAutofit/>
          </a:bodyPr>
          <a:lstStyle/>
          <a:p>
            <a:pPr algn="just" rtl="0" fontAlgn="base">
              <a:spcBef>
                <a:spcPts val="0"/>
              </a:spcBef>
              <a:spcAft>
                <a:spcPts val="0"/>
              </a:spcAft>
              <a:buFont typeface="Arial" panose="020B0604020202020204" pitchFamily="34" charset="0"/>
              <a:buChar char="•"/>
            </a:pPr>
            <a:r>
              <a:rPr lang="es-MX" b="1" i="0" u="none" strike="noStrike" dirty="0">
                <a:solidFill>
                  <a:srgbClr val="C00000"/>
                </a:solidFill>
                <a:effectLst/>
                <a:latin typeface="Arial" panose="020B0604020202020204" pitchFamily="34" charset="0"/>
              </a:rPr>
              <a:t>Recordatorio: </a:t>
            </a:r>
            <a:r>
              <a:rPr lang="es-MX" b="0" i="0" u="none" strike="noStrike" dirty="0">
                <a:solidFill>
                  <a:srgbClr val="000000"/>
                </a:solidFill>
                <a:effectLst/>
                <a:latin typeface="Arial" panose="020B0604020202020204" pitchFamily="34" charset="0"/>
              </a:rPr>
              <a:t>disparador que estimula nuestros sentidos avisando al cerebro para que seleccione el hábito correspondiente e inicie el comportamiento.</a:t>
            </a:r>
          </a:p>
          <a:p>
            <a:pPr algn="just" rtl="0" fontAlgn="base">
              <a:spcBef>
                <a:spcPts val="0"/>
              </a:spcBef>
              <a:spcAft>
                <a:spcPts val="0"/>
              </a:spcAft>
              <a:buFont typeface="Arial" panose="020B0604020202020204" pitchFamily="34" charset="0"/>
              <a:buChar char="•"/>
            </a:pPr>
            <a:endParaRPr lang="es-MX" b="0" i="0" u="none" strike="noStrike" dirty="0">
              <a:solidFill>
                <a:srgbClr val="000000"/>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es-MX" b="1" dirty="0">
                <a:solidFill>
                  <a:srgbClr val="C00000"/>
                </a:solidFill>
                <a:latin typeface="Arial" panose="020B0604020202020204" pitchFamily="34" charset="0"/>
              </a:rPr>
              <a:t>Rutina: </a:t>
            </a:r>
            <a:r>
              <a:rPr lang="es-MX" b="0" i="0" u="none" strike="noStrike" dirty="0">
                <a:solidFill>
                  <a:srgbClr val="000000"/>
                </a:solidFill>
                <a:effectLst/>
                <a:latin typeface="Arial" panose="020B0604020202020204" pitchFamily="34" charset="0"/>
              </a:rPr>
              <a:t>la acción, ya sea física, mental o emocional, que ejecutamos automáticamente y casi de forma inconsciente; es decir, conectamos nuestro piloto automático.</a:t>
            </a:r>
          </a:p>
          <a:p>
            <a:pPr algn="just" rtl="0" fontAlgn="base">
              <a:spcBef>
                <a:spcPts val="0"/>
              </a:spcBef>
              <a:spcAft>
                <a:spcPts val="0"/>
              </a:spcAft>
              <a:buFont typeface="Arial" panose="020B0604020202020204" pitchFamily="34" charset="0"/>
              <a:buChar char="•"/>
            </a:pPr>
            <a:endParaRPr lang="es-MX" b="0" i="0" u="none" strike="noStrike" dirty="0">
              <a:solidFill>
                <a:srgbClr val="000000"/>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es-MX" b="1" dirty="0">
                <a:solidFill>
                  <a:srgbClr val="C00000"/>
                </a:solidFill>
                <a:latin typeface="Arial" panose="020B0604020202020204" pitchFamily="34" charset="0"/>
              </a:rPr>
              <a:t>Recompensa: </a:t>
            </a:r>
            <a:r>
              <a:rPr lang="es-MX" b="0" i="0" u="none" strike="noStrike" dirty="0">
                <a:solidFill>
                  <a:srgbClr val="000000"/>
                </a:solidFill>
                <a:effectLst/>
                <a:latin typeface="Arial" panose="020B0604020202020204" pitchFamily="34" charset="0"/>
              </a:rPr>
              <a:t>se trata del beneficio que se obtiene después de realizar la acción; y ésta, actúa como reforzador del hábito y ayuda al cerebro a recordar ese comportamiento para el futuro.</a:t>
            </a:r>
          </a:p>
          <a:p>
            <a:pPr marL="0" indent="0" algn="just">
              <a:buNone/>
            </a:pPr>
            <a:endParaRPr lang="es-CL" sz="2400" dirty="0"/>
          </a:p>
        </p:txBody>
      </p:sp>
    </p:spTree>
    <p:extLst>
      <p:ext uri="{BB962C8B-B14F-4D97-AF65-F5344CB8AC3E}">
        <p14:creationId xmlns:p14="http://schemas.microsoft.com/office/powerpoint/2010/main" val="65199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CBC90-EC2C-48FE-A86A-A21372096D82}"/>
              </a:ext>
            </a:extLst>
          </p:cNvPr>
          <p:cNvSpPr>
            <a:spLocks noGrp="1"/>
          </p:cNvSpPr>
          <p:nvPr>
            <p:ph type="title"/>
          </p:nvPr>
        </p:nvSpPr>
        <p:spPr/>
        <p:txBody>
          <a:bodyPr/>
          <a:lstStyle/>
          <a:p>
            <a:r>
              <a:rPr lang="es-MX" dirty="0"/>
              <a:t>¿Cómo se forman los hábitos?</a:t>
            </a:r>
            <a:endParaRPr lang="es-CL" dirty="0"/>
          </a:p>
        </p:txBody>
      </p:sp>
      <p:sp>
        <p:nvSpPr>
          <p:cNvPr id="3" name="Marcador de contenido 2">
            <a:extLst>
              <a:ext uri="{FF2B5EF4-FFF2-40B4-BE49-F238E27FC236}">
                <a16:creationId xmlns:a16="http://schemas.microsoft.com/office/drawing/2014/main" id="{0634E399-3012-47D1-A337-1E1C49ECE835}"/>
              </a:ext>
            </a:extLst>
          </p:cNvPr>
          <p:cNvSpPr>
            <a:spLocks noGrp="1"/>
          </p:cNvSpPr>
          <p:nvPr>
            <p:ph idx="1"/>
          </p:nvPr>
        </p:nvSpPr>
        <p:spPr/>
        <p:txBody>
          <a:bodyPr>
            <a:normAutofit fontScale="92500" lnSpcReduction="10000"/>
          </a:bodyPr>
          <a:lstStyle/>
          <a:p>
            <a:pPr marL="0" indent="0" algn="just" rtl="0">
              <a:spcBef>
                <a:spcPts val="0"/>
              </a:spcBef>
              <a:spcAft>
                <a:spcPts val="0"/>
              </a:spcAft>
              <a:buNone/>
            </a:pPr>
            <a:r>
              <a:rPr lang="es-MX" sz="1800" b="0" i="0" u="sng" dirty="0">
                <a:solidFill>
                  <a:srgbClr val="000000"/>
                </a:solidFill>
                <a:effectLst/>
                <a:latin typeface="Arial" panose="020B0604020202020204" pitchFamily="34" charset="0"/>
              </a:rPr>
              <a:t>Ejemplo:</a:t>
            </a:r>
            <a:r>
              <a:rPr lang="es-MX" sz="1800" b="0" i="0" u="none" strike="noStrike" dirty="0">
                <a:solidFill>
                  <a:srgbClr val="000000"/>
                </a:solidFill>
                <a:effectLst/>
                <a:latin typeface="Arial" panose="020B0604020202020204" pitchFamily="34" charset="0"/>
              </a:rPr>
              <a:t> Imagínate que siempre manejas al trabajo a las 7:00am. El hábito probablemente se formó así: </a:t>
            </a:r>
          </a:p>
          <a:p>
            <a:pPr marL="0" indent="0" algn="just" rtl="0">
              <a:spcBef>
                <a:spcPts val="0"/>
              </a:spcBef>
              <a:spcAft>
                <a:spcPts val="0"/>
              </a:spcAft>
              <a:buNone/>
            </a:pPr>
            <a:endParaRPr lang="es-MX" b="0" dirty="0">
              <a:effectLst/>
            </a:endParaRPr>
          </a:p>
          <a:p>
            <a:pPr algn="just" rtl="0" fontAlgn="base">
              <a:spcBef>
                <a:spcPts val="0"/>
              </a:spcBef>
              <a:spcAft>
                <a:spcPts val="0"/>
              </a:spcAft>
              <a:buFont typeface="Arial" panose="020B0604020202020204" pitchFamily="34" charset="0"/>
              <a:buChar char="•"/>
            </a:pPr>
            <a:r>
              <a:rPr lang="es-MX" sz="1800" b="0" i="0" u="none" strike="noStrike" dirty="0">
                <a:solidFill>
                  <a:srgbClr val="000000"/>
                </a:solidFill>
                <a:effectLst/>
                <a:latin typeface="Arial" panose="020B0604020202020204" pitchFamily="34" charset="0"/>
              </a:rPr>
              <a:t>Al principio requería un pensamiento consciente. Te diste cuenta de que tenías que estar en el trabajo a las 7 de la mañana. Empezaste procurando subirte al auto a las 6:30 a.m. Entonces hiciste otro esfuerzo consciente y encontraste la ruta más rápida para llegar al trabajo. </a:t>
            </a:r>
          </a:p>
          <a:p>
            <a:pPr marL="0" indent="0" algn="just" rtl="0" fontAlgn="base">
              <a:spcBef>
                <a:spcPts val="0"/>
              </a:spcBef>
              <a:spcAft>
                <a:spcPts val="0"/>
              </a:spcAft>
              <a:buNone/>
            </a:pPr>
            <a:endParaRPr lang="es-MX" sz="1800" b="0" i="0" u="none" strike="noStrike" dirty="0">
              <a:solidFill>
                <a:srgbClr val="000000"/>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es-MX" sz="1800" b="0" i="0" u="none" strike="noStrike" dirty="0">
                <a:solidFill>
                  <a:srgbClr val="000000"/>
                </a:solidFill>
                <a:effectLst/>
                <a:latin typeface="Arial" panose="020B0604020202020204" pitchFamily="34" charset="0"/>
              </a:rPr>
              <a:t>Repetiste ese proceso al día siguiente, y al siguiente, y al siguiente. </a:t>
            </a:r>
          </a:p>
          <a:p>
            <a:pPr marL="0" indent="0" algn="just" rtl="0" fontAlgn="base">
              <a:spcBef>
                <a:spcPts val="0"/>
              </a:spcBef>
              <a:spcAft>
                <a:spcPts val="0"/>
              </a:spcAft>
              <a:buNone/>
            </a:pPr>
            <a:endParaRPr lang="es-MX" sz="1800" b="0" i="0" u="none" strike="noStrike" dirty="0">
              <a:solidFill>
                <a:srgbClr val="000000"/>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es-MX" sz="1800" b="0" i="0" u="none" strike="noStrike" dirty="0">
                <a:solidFill>
                  <a:srgbClr val="000000"/>
                </a:solidFill>
                <a:effectLst/>
                <a:latin typeface="Arial" panose="020B0604020202020204" pitchFamily="34" charset="0"/>
              </a:rPr>
              <a:t>Lo que pasó es que formaste asociaciones y detonantes que ayudaron a desarrollar el hábito. Después de unos días de repetir este comportamiento, empiezas a asociar el entrar en el auto con el hecho de ir a trabajar sin mucho esfuerzo o estrés.</a:t>
            </a:r>
          </a:p>
          <a:p>
            <a:pPr marL="0" indent="0" algn="just" rtl="0" fontAlgn="base">
              <a:spcBef>
                <a:spcPts val="0"/>
              </a:spcBef>
              <a:spcAft>
                <a:spcPts val="0"/>
              </a:spcAft>
              <a:buNone/>
            </a:pPr>
            <a:endParaRPr lang="es-MX" sz="1800" b="0" i="0" u="none" strike="noStrike" dirty="0">
              <a:solidFill>
                <a:srgbClr val="000000"/>
              </a:solidFill>
              <a:effectLst/>
              <a:latin typeface="Arial" panose="020B0604020202020204" pitchFamily="34" charset="0"/>
            </a:endParaRPr>
          </a:p>
          <a:p>
            <a:pPr marL="0" indent="0" algn="just" rtl="0" fontAlgn="base">
              <a:spcBef>
                <a:spcPts val="0"/>
              </a:spcBef>
              <a:spcAft>
                <a:spcPts val="0"/>
              </a:spcAft>
              <a:buNone/>
            </a:pPr>
            <a:endParaRPr lang="es-MX" sz="1800" b="0" i="0" u="none" strike="noStrike" dirty="0">
              <a:solidFill>
                <a:srgbClr val="000000"/>
              </a:solidFill>
              <a:effectLst/>
              <a:latin typeface="Arial" panose="020B0604020202020204" pitchFamily="34" charset="0"/>
            </a:endParaRPr>
          </a:p>
          <a:p>
            <a:pPr marL="0" indent="0" algn="ctr" rtl="0">
              <a:spcBef>
                <a:spcPts val="0"/>
              </a:spcBef>
              <a:spcAft>
                <a:spcPts val="0"/>
              </a:spcAft>
              <a:buNone/>
            </a:pPr>
            <a:r>
              <a:rPr lang="es-MX" sz="1800" b="1" i="0" u="none" strike="noStrike" dirty="0">
                <a:solidFill>
                  <a:srgbClr val="000000"/>
                </a:solidFill>
                <a:effectLst/>
                <a:latin typeface="Arial" panose="020B0604020202020204" pitchFamily="34" charset="0"/>
              </a:rPr>
              <a:t>Para que los hábitos se formen, por lo general hay que obtener algún tipo de placer de ellos para que se fortalezcan.</a:t>
            </a:r>
            <a:endParaRPr lang="es-MX" b="1" dirty="0">
              <a:effectLst/>
            </a:endParaRPr>
          </a:p>
          <a:p>
            <a:pPr marL="0" indent="0">
              <a:buNone/>
            </a:pPr>
            <a:br>
              <a:rPr lang="es-MX" dirty="0"/>
            </a:br>
            <a:endParaRPr lang="es-CL" dirty="0"/>
          </a:p>
        </p:txBody>
      </p:sp>
      <p:pic>
        <p:nvPicPr>
          <p:cNvPr id="4" name="Imagen 3">
            <a:extLst>
              <a:ext uri="{FF2B5EF4-FFF2-40B4-BE49-F238E27FC236}">
                <a16:creationId xmlns:a16="http://schemas.microsoft.com/office/drawing/2014/main" id="{677E71FF-7CEB-48C3-AF1B-AAD79E783D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466"/>
            <a:ext cx="696595" cy="607695"/>
          </a:xfrm>
          <a:prstGeom prst="rect">
            <a:avLst/>
          </a:prstGeom>
          <a:noFill/>
          <a:ln>
            <a:noFill/>
          </a:ln>
        </p:spPr>
      </p:pic>
    </p:spTree>
    <p:extLst>
      <p:ext uri="{BB962C8B-B14F-4D97-AF65-F5344CB8AC3E}">
        <p14:creationId xmlns:p14="http://schemas.microsoft.com/office/powerpoint/2010/main" val="20618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etras en mader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{6262736A-10BD-FC47-A4FA-3220B030760C}tf10001070</Template>
  <TotalTime>146</TotalTime>
  <Words>1683</Words>
  <Application>Microsoft Office PowerPoint</Application>
  <PresentationFormat>Panorámica</PresentationFormat>
  <Paragraphs>88</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Letras en madera</vt:lpstr>
      <vt:lpstr>PSICOLOGÍA GENERAL II</vt:lpstr>
      <vt:lpstr>Enfoque holístico y preventivo de la Naturopatía</vt:lpstr>
      <vt:lpstr>Medicina del Estilo de Vida</vt:lpstr>
      <vt:lpstr>Hábitos y cerebro</vt:lpstr>
      <vt:lpstr>Ejemplo</vt:lpstr>
      <vt:lpstr>Los hábitos y la Neurociencia</vt:lpstr>
      <vt:lpstr>Conceptos fundamentales</vt:lpstr>
      <vt:lpstr>Estructura del hábito</vt:lpstr>
      <vt:lpstr>¿Cómo se forman los hábitos?</vt:lpstr>
      <vt:lpstr>Hábitos dañinos</vt:lpstr>
      <vt:lpstr>Motivación</vt:lpstr>
      <vt:lpstr>La motivación</vt:lpstr>
      <vt:lpstr>Los hábitos</vt:lpstr>
      <vt:lpstr>Ejemplo: motivación + hábito</vt:lpstr>
      <vt:lpstr>Estrategias para no perder la motivación</vt:lpstr>
      <vt:lpstr>La fuerza de voluntad</vt:lpstr>
      <vt:lpstr>Ejercicio del Malvavisco</vt:lpstr>
      <vt:lpstr>Presentación de PowerPoint</vt:lpstr>
      <vt:lpstr>Paso a paso para hábitos saludables</vt:lpstr>
      <vt:lpstr>Paso a paso para hábitos saludables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GENERAL II</dc:title>
  <dc:creator>Psicologa king</dc:creator>
  <cp:lastModifiedBy>Carolina Marquez</cp:lastModifiedBy>
  <cp:revision>3</cp:revision>
  <dcterms:created xsi:type="dcterms:W3CDTF">2024-03-07T18:34:41Z</dcterms:created>
  <dcterms:modified xsi:type="dcterms:W3CDTF">2024-03-07T22:46:48Z</dcterms:modified>
</cp:coreProperties>
</file>